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6" r:id="rId4"/>
    <p:sldId id="271" r:id="rId5"/>
    <p:sldId id="272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9" r:id="rId23"/>
    <p:sldId id="302" r:id="rId24"/>
    <p:sldId id="305" r:id="rId25"/>
    <p:sldId id="310" r:id="rId26"/>
    <p:sldId id="313" r:id="rId27"/>
    <p:sldId id="318" r:id="rId28"/>
    <p:sldId id="323" r:id="rId29"/>
    <p:sldId id="328" r:id="rId30"/>
    <p:sldId id="3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50"/>
    <a:srgbClr val="E6A032"/>
    <a:srgbClr val="EAB154"/>
    <a:srgbClr val="11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972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919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987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786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94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755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905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663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903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225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266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03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3D616-93A2-480C-BB05-CB51B98FB9D9}" type="datetimeFigureOut">
              <a:rPr lang="en-PH" smtClean="0"/>
              <a:t>03/05/2023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6F51E-FB55-4DF5-A12D-5C3C3CF387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6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oppi-pv@otsuka.com.ph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3.png"/><Relationship Id="rId7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C7F945-8A03-0166-DEE9-CBAD315AE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1" y="170968"/>
            <a:ext cx="3161614" cy="760496"/>
          </a:xfrm>
          <a:prstGeom prst="rect">
            <a:avLst/>
          </a:prstGeom>
        </p:spPr>
      </p:pic>
      <p:sp>
        <p:nvSpPr>
          <p:cNvPr id="33" name="Rounded Rectangle 32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hlinkClick r:id="" action="ppaction://noaction" highlightClick="1"/>
            <a:hlinkHover r:id="" action="ppaction://noaction" highlightClick="1"/>
          </p:cNvPr>
          <p:cNvSpPr/>
          <p:nvPr/>
        </p:nvSpPr>
        <p:spPr>
          <a:xfrm>
            <a:off x="8881850" y="416741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hlinkHover r:id="" action="ppaction://noaction" highlightClick="1"/>
          </p:cNvPr>
          <p:cNvSpPr/>
          <p:nvPr/>
        </p:nvSpPr>
        <p:spPr>
          <a:xfrm>
            <a:off x="10242565" y="419553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4E9717-E5C9-E337-1229-D67F8A625E95}"/>
              </a:ext>
            </a:extLst>
          </p:cNvPr>
          <p:cNvGrpSpPr/>
          <p:nvPr/>
        </p:nvGrpSpPr>
        <p:grpSpPr>
          <a:xfrm>
            <a:off x="785654" y="2096013"/>
            <a:ext cx="2246095" cy="2325485"/>
            <a:chOff x="1304153" y="1989802"/>
            <a:chExt cx="2672381" cy="2766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E8FFA9-6670-4B55-5514-0E178CDD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53" y="1989802"/>
              <a:ext cx="2672381" cy="265801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04153" y="3121677"/>
              <a:ext cx="2571465" cy="47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  <a:r>
                <a:rPr lang="en-PH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ADPKD?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BA20C0-90DE-038C-F45E-6B7CE9CA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455" y="3909817"/>
              <a:ext cx="851402" cy="8468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C4B36C-AF71-9EC7-1B5B-0182087D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499" y="3768007"/>
              <a:ext cx="562951" cy="559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EC87CD-1C6D-8AA4-3912-648B8292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760" y="1989802"/>
              <a:ext cx="443739" cy="44135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C3E2D7-2903-B26B-AFBF-45BE5A6F78F6}"/>
              </a:ext>
            </a:extLst>
          </p:cNvPr>
          <p:cNvGrpSpPr/>
          <p:nvPr/>
        </p:nvGrpSpPr>
        <p:grpSpPr>
          <a:xfrm>
            <a:off x="3468870" y="2075757"/>
            <a:ext cx="2255971" cy="2331439"/>
            <a:chOff x="4701076" y="1934164"/>
            <a:chExt cx="2731114" cy="28224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CE1EEC-0DC5-96EB-1DA2-BD4B3811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809" y="2027394"/>
              <a:ext cx="2672381" cy="26580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30617" y="2927911"/>
              <a:ext cx="2503056" cy="856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</a:p>
            <a:p>
              <a:pPr algn="ctr"/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JINARC</a:t>
              </a:r>
              <a:r>
                <a:rPr lang="en-US" sz="2000" b="1" baseline="30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®</a:t>
              </a:r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 RMP?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FBB9A3-8E84-3636-E5D4-A1A2635E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76" y="2667762"/>
              <a:ext cx="443739" cy="4413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D107ED-C100-EC88-DE94-01D6246F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528" y="2427287"/>
              <a:ext cx="562951" cy="55992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FECCDA-0CE3-A076-F462-515EC10A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46" y="1934164"/>
              <a:ext cx="851401" cy="846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0A0118-EACE-214F-FF06-A2BB4B57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617" y="4315288"/>
              <a:ext cx="443739" cy="44135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600B07-79ED-E17F-3371-0AE59E66CC3B}"/>
              </a:ext>
            </a:extLst>
          </p:cNvPr>
          <p:cNvGrpSpPr/>
          <p:nvPr/>
        </p:nvGrpSpPr>
        <p:grpSpPr>
          <a:xfrm>
            <a:off x="6184489" y="2152767"/>
            <a:ext cx="2510370" cy="2268731"/>
            <a:chOff x="8258704" y="2027393"/>
            <a:chExt cx="3054844" cy="27607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3F69FB-D389-2370-0F78-D93D01C2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3" y="2027393"/>
              <a:ext cx="2672382" cy="265801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377068" y="2987872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Prescriber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F7680C-2C7A-E24D-5C0E-011C9AF0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976" y="3786911"/>
              <a:ext cx="562952" cy="55992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D35C19E-0AAF-2E37-B204-2FA9DDA7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146" y="2274852"/>
              <a:ext cx="851402" cy="84682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CEBDAC-6572-C45C-2FC1-B3EF8C68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04" y="2486573"/>
              <a:ext cx="443739" cy="44135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C1A549-928C-667F-E994-8F2D9E27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48" y="4346836"/>
              <a:ext cx="443739" cy="44135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8F3C57D-52E6-6150-5785-802BDD67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A02BF9-4301-03E1-5EF7-CF139C6218F6}"/>
              </a:ext>
            </a:extLst>
          </p:cNvPr>
          <p:cNvGrpSpPr/>
          <p:nvPr/>
        </p:nvGrpSpPr>
        <p:grpSpPr>
          <a:xfrm>
            <a:off x="8996564" y="2138465"/>
            <a:ext cx="2521852" cy="2324037"/>
            <a:chOff x="8197427" y="2027393"/>
            <a:chExt cx="3068816" cy="282809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5B8FE01-E0C3-3DB0-B195-3D756AB9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2" y="2027393"/>
              <a:ext cx="2672381" cy="265801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E3490B-0DEA-F64F-8C8A-247BA2B2FF4D}"/>
                </a:ext>
              </a:extLst>
            </p:cNvPr>
            <p:cNvSpPr txBox="1"/>
            <p:nvPr/>
          </p:nvSpPr>
          <p:spPr>
            <a:xfrm>
              <a:off x="8405091" y="2923893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Patient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E5DEE62-CF41-96C5-45B4-ECD2ECD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23" y="4295567"/>
              <a:ext cx="562951" cy="55992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2FC7E13-70A9-6CF6-ED3E-6EEF7899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841" y="3758977"/>
              <a:ext cx="851402" cy="8468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80F8EED-0BB7-6795-579E-70D2C0A2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190" y="2672890"/>
              <a:ext cx="443739" cy="44135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A55AA4-6C5A-7509-BBA0-5E2C4A929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427" y="2602039"/>
              <a:ext cx="443739" cy="44135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D672505-A03D-67D1-28ED-2B4DA5B2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sp>
        <p:nvSpPr>
          <p:cNvPr id="61" name="Rounded Rectangle 7">
            <a:extLst>
              <a:ext uri="{FF2B5EF4-FFF2-40B4-BE49-F238E27FC236}">
                <a16:creationId xmlns:a16="http://schemas.microsoft.com/office/drawing/2014/main" id="{6779823E-3D8D-A0D9-744D-E2A9B68BEEDE}"/>
              </a:ext>
            </a:extLst>
          </p:cNvPr>
          <p:cNvSpPr/>
          <p:nvPr/>
        </p:nvSpPr>
        <p:spPr>
          <a:xfrm>
            <a:off x="6096000" y="421459"/>
            <a:ext cx="864521" cy="26332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136"/>
            <a:ext cx="12197844" cy="2077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4959"/>
            <a:ext cx="12193023" cy="207662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5133"/>
            <a:ext cx="12192000" cy="207645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C0EB789-AC63-94E9-D5A9-4D76C973A5CF}"/>
              </a:ext>
            </a:extLst>
          </p:cNvPr>
          <p:cNvSpPr/>
          <p:nvPr/>
        </p:nvSpPr>
        <p:spPr>
          <a:xfrm>
            <a:off x="18483" y="6650749"/>
            <a:ext cx="31168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700" i="1" dirty="0">
                <a:solidFill>
                  <a:schemeClr val="bg1"/>
                </a:solidFill>
              </a:rPr>
              <a:t>Full prescribing information available from Tolvaptan (</a:t>
            </a:r>
            <a:r>
              <a:rPr lang="en-PH" sz="700" i="1" dirty="0" err="1">
                <a:solidFill>
                  <a:schemeClr val="bg1"/>
                </a:solidFill>
              </a:rPr>
              <a:t>Jinarc</a:t>
            </a:r>
            <a:r>
              <a:rPr lang="en-PH" sz="700" i="1" dirty="0">
                <a:solidFill>
                  <a:schemeClr val="bg1"/>
                </a:solidFill>
              </a:rPr>
              <a:t>®) Package insert</a:t>
            </a:r>
            <a:endParaRPr lang="en-US" sz="700" i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1AA960-11B6-E45F-0251-9FAA23EC9907}"/>
              </a:ext>
            </a:extLst>
          </p:cNvPr>
          <p:cNvSpPr txBox="1"/>
          <p:nvPr/>
        </p:nvSpPr>
        <p:spPr>
          <a:xfrm>
            <a:off x="9150783" y="6650748"/>
            <a:ext cx="3041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00" dirty="0" err="1">
                <a:solidFill>
                  <a:schemeClr val="bg1"/>
                </a:solidFill>
              </a:rPr>
              <a:t>Tolvaptan</a:t>
            </a:r>
            <a:r>
              <a:rPr lang="en-PH" sz="700" dirty="0">
                <a:solidFill>
                  <a:schemeClr val="bg1"/>
                </a:solidFill>
              </a:rPr>
              <a:t> (</a:t>
            </a:r>
            <a:r>
              <a:rPr lang="en-PH" sz="700" dirty="0" err="1">
                <a:solidFill>
                  <a:schemeClr val="bg1"/>
                </a:solidFill>
              </a:rPr>
              <a:t>Jinarc</a:t>
            </a:r>
            <a:r>
              <a:rPr lang="en-US" sz="700" dirty="0">
                <a:solidFill>
                  <a:schemeClr val="bg1"/>
                </a:solidFill>
              </a:rPr>
              <a:t>®</a:t>
            </a:r>
            <a:r>
              <a:rPr lang="en-PH" sz="700" dirty="0">
                <a:solidFill>
                  <a:schemeClr val="bg1"/>
                </a:solidFill>
              </a:rPr>
              <a:t>) [Package Insert]. Tokushima, Japan; OPC; December. 2022.</a:t>
            </a:r>
          </a:p>
        </p:txBody>
      </p:sp>
    </p:spTree>
    <p:extLst>
      <p:ext uri="{BB962C8B-B14F-4D97-AF65-F5344CB8AC3E}">
        <p14:creationId xmlns:p14="http://schemas.microsoft.com/office/powerpoint/2010/main" val="302201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B626FB-5B01-BEAA-9F16-DFE6A66EF969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3F38D-8978-961A-1DCC-6B966349A3D1}"/>
              </a:ext>
            </a:extLst>
          </p:cNvPr>
          <p:cNvSpPr/>
          <p:nvPr/>
        </p:nvSpPr>
        <p:spPr>
          <a:xfrm>
            <a:off x="833441" y="1521847"/>
            <a:ext cx="11358559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Once a patient is on JINARC</a:t>
            </a:r>
            <a:r>
              <a:rPr lang="en-US" sz="20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, how often should I monitor patients? </a:t>
            </a:r>
            <a:endParaRPr lang="en-PH" dirty="0">
              <a:solidFill>
                <a:schemeClr val="bg1"/>
              </a:solidFill>
              <a:latin typeface="Avenir LT Std 65 Medium" panose="020B08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38CDB5-0060-8F36-8BB4-DB7BB7B15703}"/>
              </a:ext>
            </a:extLst>
          </p:cNvPr>
          <p:cNvSpPr txBox="1">
            <a:spLocks/>
          </p:cNvSpPr>
          <p:nvPr/>
        </p:nvSpPr>
        <p:spPr>
          <a:xfrm>
            <a:off x="782330" y="2189634"/>
            <a:ext cx="10968065" cy="67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3375" indent="-333375" algn="l">
              <a:buFont typeface="+mj-lt"/>
              <a:buAutoNum type="arabicPeriod"/>
            </a:pPr>
            <a:r>
              <a:rPr lang="en-US" sz="1800" dirty="0">
                <a:latin typeface="Avenir LT Std 45 Book" panose="020B0502020203020204" pitchFamily="34" charset="0"/>
              </a:rPr>
              <a:t>Order and review liver laboratory tests </a:t>
            </a:r>
            <a:r>
              <a:rPr lang="en-US" sz="1800" dirty="0">
                <a:latin typeface="Avenir LT Std 65 Medium" panose="020B0803020203020204" pitchFamily="34" charset="0"/>
              </a:rPr>
              <a:t>(liver transaminases </a:t>
            </a:r>
            <a:r>
              <a:rPr lang="en-US" sz="1800" dirty="0">
                <a:latin typeface="Avenir LT Std 45 Book" panose="020B0502020203020204" pitchFamily="34" charset="0"/>
              </a:rPr>
              <a:t>and</a:t>
            </a:r>
            <a:r>
              <a:rPr lang="en-US" sz="1800" dirty="0">
                <a:latin typeface="Avenir LT Std 65 Medium" panose="020B0803020203020204" pitchFamily="34" charset="0"/>
              </a:rPr>
              <a:t> total bilirubin)</a:t>
            </a:r>
            <a:r>
              <a:rPr lang="en-US" sz="1800" dirty="0">
                <a:latin typeface="Avenir LT Std 45 Book" panose="020B0502020203020204" pitchFamily="34" charset="0"/>
              </a:rPr>
              <a:t> at </a:t>
            </a:r>
            <a:r>
              <a:rPr lang="en-US" sz="1800" b="1" dirty="0">
                <a:latin typeface="Avenir LT Std 45 Book" panose="020B0502020203020204" pitchFamily="34" charset="0"/>
              </a:rPr>
              <a:t>specific time points </a:t>
            </a:r>
            <a:r>
              <a:rPr lang="en-US" sz="1800" dirty="0">
                <a:latin typeface="Avenir LT Std 45 Book" panose="020B0502020203020204" pitchFamily="34" charset="0"/>
              </a:rPr>
              <a:t>after treatment initiation, as follows: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E6747F01-4918-FFAF-907F-652534920A84}"/>
              </a:ext>
            </a:extLst>
          </p:cNvPr>
          <p:cNvSpPr txBox="1">
            <a:spLocks/>
          </p:cNvSpPr>
          <p:nvPr/>
        </p:nvSpPr>
        <p:spPr>
          <a:xfrm>
            <a:off x="833441" y="5339809"/>
            <a:ext cx="10083148" cy="553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3375" indent="-333375" algn="l">
              <a:buFont typeface="+mj-lt"/>
              <a:buAutoNum type="arabicPeriod" startAt="2"/>
            </a:pPr>
            <a:r>
              <a:rPr lang="en-US" sz="1800" dirty="0">
                <a:latin typeface="Avenir LT Std 45 Book" panose="020B0502020203020204" pitchFamily="34" charset="0"/>
              </a:rPr>
              <a:t>Assess the patient's liver function and determine the appropriateness of continuing treatment.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55398D95-EA4F-7D2A-4B4F-721A8F4958CB}"/>
              </a:ext>
            </a:extLst>
          </p:cNvPr>
          <p:cNvSpPr/>
          <p:nvPr/>
        </p:nvSpPr>
        <p:spPr>
          <a:xfrm>
            <a:off x="0" y="89118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09B26AF-E3C4-16E4-A1DC-8BF1D219ADD9}"/>
              </a:ext>
            </a:extLst>
          </p:cNvPr>
          <p:cNvGrpSpPr/>
          <p:nvPr/>
        </p:nvGrpSpPr>
        <p:grpSpPr>
          <a:xfrm>
            <a:off x="891526" y="2863456"/>
            <a:ext cx="11052742" cy="2074305"/>
            <a:chOff x="1212321" y="2801022"/>
            <a:chExt cx="10116836" cy="16576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3F2F86-BAFF-7441-C490-EDC8100F2283}"/>
                </a:ext>
              </a:extLst>
            </p:cNvPr>
            <p:cNvSpPr/>
            <p:nvPr/>
          </p:nvSpPr>
          <p:spPr>
            <a:xfrm>
              <a:off x="2773633" y="296562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C37BCC-327E-22F1-C2C3-2EEA488634F2}"/>
                </a:ext>
              </a:extLst>
            </p:cNvPr>
            <p:cNvSpPr/>
            <p:nvPr/>
          </p:nvSpPr>
          <p:spPr>
            <a:xfrm>
              <a:off x="3163326" y="296562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49E792-EEE8-8BD9-ADEF-83FF4F5A1A9C}"/>
                </a:ext>
              </a:extLst>
            </p:cNvPr>
            <p:cNvSpPr/>
            <p:nvPr/>
          </p:nvSpPr>
          <p:spPr>
            <a:xfrm>
              <a:off x="3553019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F288716-1B9D-7741-7F89-53F75ECDCFE9}"/>
                </a:ext>
              </a:extLst>
            </p:cNvPr>
            <p:cNvSpPr/>
            <p:nvPr/>
          </p:nvSpPr>
          <p:spPr>
            <a:xfrm>
              <a:off x="3942712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18C596-9A9B-432C-A8F6-5207A91206FC}"/>
                </a:ext>
              </a:extLst>
            </p:cNvPr>
            <p:cNvSpPr/>
            <p:nvPr/>
          </p:nvSpPr>
          <p:spPr>
            <a:xfrm>
              <a:off x="4330102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5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BF6C32-02E1-1DF8-600B-262B8EE96372}"/>
                </a:ext>
              </a:extLst>
            </p:cNvPr>
            <p:cNvSpPr/>
            <p:nvPr/>
          </p:nvSpPr>
          <p:spPr>
            <a:xfrm>
              <a:off x="4719795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6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AF5660-765D-71D0-E85C-1C1366C9DBA4}"/>
                </a:ext>
              </a:extLst>
            </p:cNvPr>
            <p:cNvSpPr/>
            <p:nvPr/>
          </p:nvSpPr>
          <p:spPr>
            <a:xfrm>
              <a:off x="5109488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7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909651B-19B4-042E-DFF5-5523434D6B25}"/>
                </a:ext>
              </a:extLst>
            </p:cNvPr>
            <p:cNvSpPr/>
            <p:nvPr/>
          </p:nvSpPr>
          <p:spPr>
            <a:xfrm>
              <a:off x="5499181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8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450570-AC89-B2B6-3816-BE83CA3184A4}"/>
                </a:ext>
              </a:extLst>
            </p:cNvPr>
            <p:cNvSpPr/>
            <p:nvPr/>
          </p:nvSpPr>
          <p:spPr>
            <a:xfrm>
              <a:off x="5888874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9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DCBF0F-C96D-1BF5-6E8E-3839B979B303}"/>
                </a:ext>
              </a:extLst>
            </p:cNvPr>
            <p:cNvSpPr/>
            <p:nvPr/>
          </p:nvSpPr>
          <p:spPr>
            <a:xfrm>
              <a:off x="6278567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10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B7E930-914B-4821-571F-14B39D66406C}"/>
                </a:ext>
              </a:extLst>
            </p:cNvPr>
            <p:cNvSpPr/>
            <p:nvPr/>
          </p:nvSpPr>
          <p:spPr>
            <a:xfrm>
              <a:off x="6668260" y="296512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96F93AF-9D22-8313-39F2-5B508747F8F7}"/>
                </a:ext>
              </a:extLst>
            </p:cNvPr>
            <p:cNvSpPr/>
            <p:nvPr/>
          </p:nvSpPr>
          <p:spPr>
            <a:xfrm>
              <a:off x="7057953" y="296512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5D56135-905A-E974-E655-4FB670BD0082}"/>
                </a:ext>
              </a:extLst>
            </p:cNvPr>
            <p:cNvSpPr/>
            <p:nvPr/>
          </p:nvSpPr>
          <p:spPr>
            <a:xfrm>
              <a:off x="7445343" y="2966065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66CE1E-FDAB-895C-50A7-75F0C30E9933}"/>
                </a:ext>
              </a:extLst>
            </p:cNvPr>
            <p:cNvSpPr/>
            <p:nvPr/>
          </p:nvSpPr>
          <p:spPr>
            <a:xfrm>
              <a:off x="7835036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8806CE-7C10-2647-360E-B1FDF793E5E9}"/>
                </a:ext>
              </a:extLst>
            </p:cNvPr>
            <p:cNvSpPr/>
            <p:nvPr/>
          </p:nvSpPr>
          <p:spPr>
            <a:xfrm>
              <a:off x="8224729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15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10233F-B3CC-205B-B0E5-0B87278ABFEB}"/>
                </a:ext>
              </a:extLst>
            </p:cNvPr>
            <p:cNvSpPr/>
            <p:nvPr/>
          </p:nvSpPr>
          <p:spPr>
            <a:xfrm>
              <a:off x="8614422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</a:t>
              </a:r>
              <a:r>
                <a:rPr lang="en-US" sz="1600" dirty="0">
                  <a:latin typeface="Arial Narrow" panose="020B0606020202030204" pitchFamily="34" charset="0"/>
                </a:rPr>
                <a:t>6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3F6FBEB-4D83-5881-31F9-5588A594C8DB}"/>
                </a:ext>
              </a:extLst>
            </p:cNvPr>
            <p:cNvSpPr/>
            <p:nvPr/>
          </p:nvSpPr>
          <p:spPr>
            <a:xfrm>
              <a:off x="9004115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17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B366E9-ED37-B3CD-3221-DB6194FEE500}"/>
                </a:ext>
              </a:extLst>
            </p:cNvPr>
            <p:cNvSpPr/>
            <p:nvPr/>
          </p:nvSpPr>
          <p:spPr>
            <a:xfrm>
              <a:off x="9393808" y="2965735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18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C9F347-B7B2-155E-5CBF-2A2556BF094B}"/>
                </a:ext>
              </a:extLst>
            </p:cNvPr>
            <p:cNvSpPr/>
            <p:nvPr/>
          </p:nvSpPr>
          <p:spPr>
            <a:xfrm>
              <a:off x="10168533" y="2965128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C4931A-35E8-1462-22AC-0492F4727743}"/>
                </a:ext>
              </a:extLst>
            </p:cNvPr>
            <p:cNvSpPr/>
            <p:nvPr/>
          </p:nvSpPr>
          <p:spPr>
            <a:xfrm>
              <a:off x="10554431" y="2966438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55D815D-7044-3997-CFD7-DC4A02E5F42E}"/>
                </a:ext>
              </a:extLst>
            </p:cNvPr>
            <p:cNvSpPr/>
            <p:nvPr/>
          </p:nvSpPr>
          <p:spPr>
            <a:xfrm>
              <a:off x="10939463" y="2965831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3CCFE0-A2A4-F1C7-A297-6EABD0F4037C}"/>
                </a:ext>
              </a:extLst>
            </p:cNvPr>
            <p:cNvSpPr txBox="1"/>
            <p:nvPr/>
          </p:nvSpPr>
          <p:spPr>
            <a:xfrm>
              <a:off x="1212321" y="3904658"/>
              <a:ext cx="15613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venir LT Std 45 Book" panose="020B0502020203020204" pitchFamily="34" charset="0"/>
                </a:rPr>
                <a:t>At 2 weeks and </a:t>
              </a:r>
            </a:p>
            <a:p>
              <a:pPr algn="ctr"/>
              <a:r>
                <a:rPr lang="en-US" sz="1000" dirty="0">
                  <a:latin typeface="Avenir LT Std 45 Book" panose="020B0502020203020204" pitchFamily="34" charset="0"/>
                </a:rPr>
                <a:t>4 weeks after </a:t>
              </a:r>
            </a:p>
            <a:p>
              <a:pPr algn="ctr"/>
              <a:r>
                <a:rPr lang="en-US" sz="1000" dirty="0">
                  <a:latin typeface="Avenir LT Std 45 Book" panose="020B0502020203020204" pitchFamily="34" charset="0"/>
                </a:rPr>
                <a:t>treatment initiation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C87EC56-96C8-5239-1E23-0CB9329C501B}"/>
                </a:ext>
              </a:extLst>
            </p:cNvPr>
            <p:cNvSpPr txBox="1"/>
            <p:nvPr/>
          </p:nvSpPr>
          <p:spPr>
            <a:xfrm>
              <a:off x="4274284" y="3991168"/>
              <a:ext cx="36188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venir LT Std 45 Book" panose="020B0502020203020204" pitchFamily="34" charset="0"/>
                </a:rPr>
                <a:t>Monthly for the first 18 months of treatment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5053CA-0682-DE7E-DB7E-F52439703AF3}"/>
                </a:ext>
              </a:extLst>
            </p:cNvPr>
            <p:cNvSpPr txBox="1"/>
            <p:nvPr/>
          </p:nvSpPr>
          <p:spPr>
            <a:xfrm>
              <a:off x="9825287" y="3929612"/>
              <a:ext cx="15038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venir LT Std 45 Book" panose="020B0502020203020204" pitchFamily="34" charset="0"/>
                </a:rPr>
                <a:t>Every 3 months </a:t>
              </a:r>
            </a:p>
            <a:p>
              <a:pPr algn="ctr"/>
              <a:r>
                <a:rPr lang="en-US" sz="1000" dirty="0">
                  <a:latin typeface="Avenir LT Std 45 Book" panose="020B0502020203020204" pitchFamily="34" charset="0"/>
                </a:rPr>
                <a:t>thereafter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63D552-432C-42B7-7C21-B3DBF4433228}"/>
                </a:ext>
              </a:extLst>
            </p:cNvPr>
            <p:cNvSpPr/>
            <p:nvPr/>
          </p:nvSpPr>
          <p:spPr>
            <a:xfrm>
              <a:off x="1212321" y="2803982"/>
              <a:ext cx="1563852" cy="174953"/>
            </a:xfrm>
            <a:prstGeom prst="rect">
              <a:avLst/>
            </a:prstGeom>
            <a:solidFill>
              <a:srgbClr val="1199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WEEKS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AA7DC9-0BEE-B6C8-14A8-A6E4149A7B1E}"/>
                </a:ext>
              </a:extLst>
            </p:cNvPr>
            <p:cNvSpPr/>
            <p:nvPr/>
          </p:nvSpPr>
          <p:spPr>
            <a:xfrm>
              <a:off x="1214861" y="2965789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59A396-A882-E679-33F0-DC5D83CCEF3A}"/>
                </a:ext>
              </a:extLst>
            </p:cNvPr>
            <p:cNvSpPr/>
            <p:nvPr/>
          </p:nvSpPr>
          <p:spPr>
            <a:xfrm>
              <a:off x="1604554" y="2965789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13A3C8-DC02-3875-EC1A-618BEAE42C55}"/>
                </a:ext>
              </a:extLst>
            </p:cNvPr>
            <p:cNvSpPr/>
            <p:nvPr/>
          </p:nvSpPr>
          <p:spPr>
            <a:xfrm>
              <a:off x="1994247" y="2965624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8562A2-4038-F51D-7B9B-4C68BEEF4C50}"/>
                </a:ext>
              </a:extLst>
            </p:cNvPr>
            <p:cNvSpPr/>
            <p:nvPr/>
          </p:nvSpPr>
          <p:spPr>
            <a:xfrm>
              <a:off x="2383940" y="2965624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AD79D6-E43D-0A3B-A88E-D214994FF720}"/>
                </a:ext>
              </a:extLst>
            </p:cNvPr>
            <p:cNvSpPr/>
            <p:nvPr/>
          </p:nvSpPr>
          <p:spPr>
            <a:xfrm>
              <a:off x="9783501" y="2965735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A78B709-0F2D-DCAE-4842-A8677BDEF9F1}"/>
                </a:ext>
              </a:extLst>
            </p:cNvPr>
            <p:cNvSpPr/>
            <p:nvPr/>
          </p:nvSpPr>
          <p:spPr>
            <a:xfrm>
              <a:off x="2773633" y="2803046"/>
              <a:ext cx="7009867" cy="1626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MONTHLY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769321-D77D-10E2-DBF4-68EDF420304E}"/>
                </a:ext>
              </a:extLst>
            </p:cNvPr>
            <p:cNvSpPr/>
            <p:nvPr/>
          </p:nvSpPr>
          <p:spPr>
            <a:xfrm>
              <a:off x="9780961" y="2801022"/>
              <a:ext cx="1548195" cy="16471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QUARTERLY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38861C-BEE3-185A-2B90-9438F3EB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716" y="3359172"/>
              <a:ext cx="287367" cy="31108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989AC5-5224-D185-34C0-7195057A4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102" y="3393377"/>
              <a:ext cx="287367" cy="311082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AC6BF63-8D1F-966F-14D1-2B9D32C6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035" y="3377821"/>
              <a:ext cx="287367" cy="31108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3BA2B8E-C78A-FA60-A3B4-930B7C379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488" y="3377821"/>
              <a:ext cx="287367" cy="31108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38026E-8A22-107C-90BF-69CB23A7C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072" y="3389896"/>
              <a:ext cx="287367" cy="31108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4ED6BF3-7642-C722-65FB-A6DFB6E4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149" y="3377821"/>
              <a:ext cx="287367" cy="31108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6FD8852-F158-2DD8-9BC4-5ED0900F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873" y="3389896"/>
              <a:ext cx="287367" cy="311082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825E33D-9916-38BC-1615-CE904F1D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326" y="3383210"/>
              <a:ext cx="287367" cy="31108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61AAE71-0BD5-8A8B-670B-045B7AED7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0" y="3383210"/>
              <a:ext cx="287367" cy="31108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BC0EA6D-C394-7E3D-AC82-C7DBC873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987" y="3377821"/>
              <a:ext cx="287367" cy="31108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EC0A4A-D470-A305-25C0-5CC513EF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300" y="3375188"/>
              <a:ext cx="287367" cy="31108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9012D9B-C0D3-80EA-4DA5-AF1C69B7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377" y="3363113"/>
              <a:ext cx="287367" cy="31108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BA9D4D9-5BD0-A0F9-AF1E-74697724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01" y="3375188"/>
              <a:ext cx="287367" cy="311082"/>
            </a:xfrm>
            <a:prstGeom prst="rect">
              <a:avLst/>
            </a:prstGeom>
          </p:spPr>
        </p:pic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F789DF04-67F4-29D2-1C4C-48F5D484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554" y="3368502"/>
              <a:ext cx="287367" cy="311082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C63212D6-7BC8-123E-02A6-A7CE910AA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138" y="3368502"/>
              <a:ext cx="287367" cy="311082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46208C40-B297-C760-DA08-93ABB1FF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215" y="3363113"/>
              <a:ext cx="287367" cy="311082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19C4B515-AA73-D3FC-AF33-45612AEC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49" y="3378957"/>
              <a:ext cx="287367" cy="311082"/>
            </a:xfrm>
            <a:prstGeom prst="rect">
              <a:avLst/>
            </a:prstGeom>
          </p:spPr>
        </p:pic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F2D3B9C8-A91E-026B-C6AD-3AC87AAB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526" y="3366882"/>
              <a:ext cx="287367" cy="311082"/>
            </a:xfrm>
            <a:prstGeom prst="rect">
              <a:avLst/>
            </a:prstGeom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28BA5BDF-9E7D-EAB2-DBCA-CF84F080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250" y="3378957"/>
              <a:ext cx="287367" cy="311082"/>
            </a:xfrm>
            <a:prstGeom prst="rect">
              <a:avLst/>
            </a:prstGeom>
          </p:spPr>
        </p:pic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A7F504EF-5F86-C21F-4ACB-DDD4E2B14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703" y="3372271"/>
              <a:ext cx="287367" cy="311082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DCE16A80-CDD4-492F-8D16-3F1F6FA6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5287" y="3372271"/>
              <a:ext cx="287367" cy="311082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E70F180F-5F90-48D3-DFB3-587FD1ED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364" y="3366882"/>
              <a:ext cx="287367" cy="311082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FB47C2DD-EF73-45AE-0645-958B9A2F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8" y="3366882"/>
              <a:ext cx="287367" cy="311082"/>
            </a:xfrm>
            <a:prstGeom prst="rect">
              <a:avLst/>
            </a:prstGeom>
          </p:spPr>
        </p:pic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76C6050E-3506-CFDA-0625-D6BBE66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6675" y="3361493"/>
              <a:ext cx="287367" cy="311082"/>
            </a:xfrm>
            <a:prstGeom prst="rect">
              <a:avLst/>
            </a:prstGeom>
          </p:spPr>
        </p:pic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C8A2F573-E4A0-7557-8A55-BB8ED3524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2321" y="3389896"/>
              <a:ext cx="0" cy="87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3D8F8240-8121-FE39-1D64-F1C94878046C}"/>
                </a:ext>
              </a:extLst>
            </p:cNvPr>
            <p:cNvCxnSpPr>
              <a:cxnSpLocks/>
            </p:cNvCxnSpPr>
            <p:nvPr/>
          </p:nvCxnSpPr>
          <p:spPr>
            <a:xfrm>
              <a:off x="2773633" y="3375188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FEC78ECC-AA07-5EBF-AA5E-C06C67EE10DC}"/>
                </a:ext>
              </a:extLst>
            </p:cNvPr>
            <p:cNvCxnSpPr>
              <a:cxnSpLocks/>
            </p:cNvCxnSpPr>
            <p:nvPr/>
          </p:nvCxnSpPr>
          <p:spPr>
            <a:xfrm>
              <a:off x="9780961" y="3352416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43A2523D-D8A9-118A-9AF3-908C5FF80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3632" y="4129667"/>
              <a:ext cx="17513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8C762948-1BF4-1FDA-BD1A-9E27AF280EBE}"/>
                </a:ext>
              </a:extLst>
            </p:cNvPr>
            <p:cNvCxnSpPr>
              <a:cxnSpLocks/>
            </p:cNvCxnSpPr>
            <p:nvPr/>
          </p:nvCxnSpPr>
          <p:spPr>
            <a:xfrm>
              <a:off x="7634821" y="4129667"/>
              <a:ext cx="2146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65242B3-AB7E-6447-2A7C-DEA4DC01901D}"/>
                </a:ext>
              </a:extLst>
            </p:cNvPr>
            <p:cNvCxnSpPr>
              <a:cxnSpLocks/>
            </p:cNvCxnSpPr>
            <p:nvPr/>
          </p:nvCxnSpPr>
          <p:spPr>
            <a:xfrm>
              <a:off x="11329156" y="3339670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>
              <a:extLst>
                <a:ext uri="{FF2B5EF4-FFF2-40B4-BE49-F238E27FC236}">
                  <a16:creationId xmlns:a16="http://schemas.microsoft.com/office/drawing/2014/main" id="{7D11789D-A168-CE88-890F-1EF7B810499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799" y="4129667"/>
              <a:ext cx="2958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>
              <a:extLst>
                <a:ext uri="{FF2B5EF4-FFF2-40B4-BE49-F238E27FC236}">
                  <a16:creationId xmlns:a16="http://schemas.microsoft.com/office/drawing/2014/main" id="{BA0C1F2E-E447-77CE-BFB3-12649D700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0961" y="4129667"/>
              <a:ext cx="292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8FFB0472-F049-E466-CFE1-5ED2210C4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2321" y="4129667"/>
              <a:ext cx="292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Arrow Connector 1083">
              <a:extLst>
                <a:ext uri="{FF2B5EF4-FFF2-40B4-BE49-F238E27FC236}">
                  <a16:creationId xmlns:a16="http://schemas.microsoft.com/office/drawing/2014/main" id="{0795900C-3159-DE0D-8B9F-22D75A8FDA0B}"/>
                </a:ext>
              </a:extLst>
            </p:cNvPr>
            <p:cNvCxnSpPr>
              <a:cxnSpLocks/>
            </p:cNvCxnSpPr>
            <p:nvPr/>
          </p:nvCxnSpPr>
          <p:spPr>
            <a:xfrm>
              <a:off x="2435102" y="4129667"/>
              <a:ext cx="33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ounded Rectangle 80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7" name="Rounded Rectangle 86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ounded Rectangle 82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70989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B4727C-AF76-27F8-024F-44A22DB78BDB}"/>
              </a:ext>
            </a:extLst>
          </p:cNvPr>
          <p:cNvSpPr txBox="1"/>
          <p:nvPr/>
        </p:nvSpPr>
        <p:spPr>
          <a:xfrm>
            <a:off x="4490154" y="4763448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spcAft>
                <a:spcPts val="600"/>
              </a:spcAft>
              <a:buNone/>
            </a:pPr>
            <a:r>
              <a:rPr lang="en-US" sz="1600" b="1" dirty="0"/>
              <a:t>OPPI-Pharmacovigilance: </a:t>
            </a:r>
          </a:p>
          <a:p>
            <a:pPr lvl="2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Email: </a:t>
            </a:r>
            <a:r>
              <a:rPr lang="en-US" sz="1600" dirty="0">
                <a:hlinkClick r:id="rId2"/>
              </a:rPr>
              <a:t>oppi-pv@otsuka.com.ph</a:t>
            </a:r>
            <a:endParaRPr lang="en-US" sz="1600" dirty="0"/>
          </a:p>
          <a:p>
            <a:pPr lvl="2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Contact number: 0999-8869-910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b="1" dirty="0"/>
              <a:t>Safety Information Reporting Guide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112A9-692C-1EFE-4193-51F44B8AF56A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544D31-C2C8-BE94-2CC4-BFAE7523DB3E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C4E8-8B23-B94D-45AC-E22F5A7D345A}"/>
              </a:ext>
            </a:extLst>
          </p:cNvPr>
          <p:cNvSpPr/>
          <p:nvPr/>
        </p:nvSpPr>
        <p:spPr>
          <a:xfrm>
            <a:off x="4056314" y="1514916"/>
            <a:ext cx="8135685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How should I report liver adverse events?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D2417C-5A35-1D5C-41C1-33519782221C}"/>
              </a:ext>
            </a:extLst>
          </p:cNvPr>
          <p:cNvSpPr txBox="1">
            <a:spLocks/>
          </p:cNvSpPr>
          <p:nvPr/>
        </p:nvSpPr>
        <p:spPr>
          <a:xfrm>
            <a:off x="4372772" y="2265927"/>
            <a:ext cx="7511548" cy="67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venir LT Std 45 Book" panose="020B0502020203020204" pitchFamily="34" charset="0"/>
              </a:rPr>
              <a:t>To report serious or potentially fatal liver issues, healthcare providers must notify the OPPI-Pharmacovigilance and collect the following information: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F34EF-90ED-2EED-4FD2-4C2FED8E5CB1}"/>
              </a:ext>
            </a:extLst>
          </p:cNvPr>
          <p:cNvSpPr txBox="1"/>
          <p:nvPr/>
        </p:nvSpPr>
        <p:spPr>
          <a:xfrm>
            <a:off x="5283200" y="2745449"/>
            <a:ext cx="4786054" cy="1720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Description of event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Patient information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Otsuka product Involved e.g. Tolvaptan (JINARC</a:t>
            </a:r>
            <a:r>
              <a:rPr lang="en-US" sz="1600" baseline="30000" dirty="0">
                <a:latin typeface="Avenir LT Std 45 Book" panose="020B0502020203020204" pitchFamily="34" charset="0"/>
              </a:rPr>
              <a:t>®</a:t>
            </a:r>
            <a:r>
              <a:rPr lang="en-US" sz="1600" dirty="0">
                <a:latin typeface="Avenir LT Std 45 Book" panose="020B0502020203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Primary reporter contact information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D3652A-DFEB-9E9E-CE48-B1E2E12A5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54" y="2815834"/>
            <a:ext cx="402103" cy="402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43E289-1B02-A9B1-D013-19E28FB3E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54" y="3219862"/>
            <a:ext cx="402103" cy="402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28CC08-E78D-2D56-ACDA-0B29D2A54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54" y="3627281"/>
            <a:ext cx="402103" cy="4021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339247-1FDD-EE3F-4660-96A1254164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54" y="4042875"/>
            <a:ext cx="402103" cy="402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5DFB59-F594-74F6-DA93-EBD20A7E57C7}"/>
              </a:ext>
            </a:extLst>
          </p:cNvPr>
          <p:cNvSpPr/>
          <p:nvPr/>
        </p:nvSpPr>
        <p:spPr>
          <a:xfrm>
            <a:off x="0" y="89118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ounded Rectangle 20">
            <a:extLst>
              <a:ext uri="{FF2B5EF4-FFF2-40B4-BE49-F238E27FC236}">
                <a16:creationId xmlns:a16="http://schemas.microsoft.com/office/drawing/2014/main" id="{F16B0E55-3713-605A-2A90-E27B3447F2E1}"/>
              </a:ext>
            </a:extLst>
          </p:cNvPr>
          <p:cNvSpPr/>
          <p:nvPr/>
        </p:nvSpPr>
        <p:spPr>
          <a:xfrm>
            <a:off x="8361693" y="6034557"/>
            <a:ext cx="1432525" cy="32269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4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ounded Rectangle 24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1812">
            <a:off x="840693" y="1508187"/>
            <a:ext cx="2430946" cy="1796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7" y="3588201"/>
            <a:ext cx="2958601" cy="21798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9767077" y="6144630"/>
            <a:ext cx="343888" cy="123742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8066399" y="6144635"/>
            <a:ext cx="343890" cy="123734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84734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75112A9-692C-1EFE-4193-51F44B8AF56A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533404-1A55-B7B2-AA50-4493D863FE48}"/>
              </a:ext>
            </a:extLst>
          </p:cNvPr>
          <p:cNvSpPr/>
          <p:nvPr/>
        </p:nvSpPr>
        <p:spPr>
          <a:xfrm>
            <a:off x="18483" y="6650749"/>
            <a:ext cx="31168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700" i="1" dirty="0">
                <a:solidFill>
                  <a:schemeClr val="bg1"/>
                </a:solidFill>
              </a:rPr>
              <a:t>Full prescribing information available from Tolvaptan (</a:t>
            </a:r>
            <a:r>
              <a:rPr lang="en-PH" sz="700" i="1" dirty="0" err="1">
                <a:solidFill>
                  <a:schemeClr val="bg1"/>
                </a:solidFill>
              </a:rPr>
              <a:t>Jinarc</a:t>
            </a:r>
            <a:r>
              <a:rPr lang="en-PH" sz="700" i="1" dirty="0">
                <a:solidFill>
                  <a:schemeClr val="bg1"/>
                </a:solidFill>
              </a:rPr>
              <a:t>®) Package insert</a:t>
            </a:r>
            <a:endParaRPr lang="en-US" sz="700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3BBCD-9186-E8ED-EFBF-0052C2DA0797}"/>
              </a:ext>
            </a:extLst>
          </p:cNvPr>
          <p:cNvSpPr txBox="1"/>
          <p:nvPr/>
        </p:nvSpPr>
        <p:spPr>
          <a:xfrm>
            <a:off x="9150783" y="6650748"/>
            <a:ext cx="3041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00" dirty="0" err="1"/>
              <a:t>Tolvaptan</a:t>
            </a:r>
            <a:r>
              <a:rPr lang="en-PH" sz="700" dirty="0"/>
              <a:t> (</a:t>
            </a:r>
            <a:r>
              <a:rPr lang="en-PH" sz="700" dirty="0" err="1"/>
              <a:t>Jinarc</a:t>
            </a:r>
            <a:r>
              <a:rPr lang="en-US" sz="700" dirty="0"/>
              <a:t>®</a:t>
            </a:r>
            <a:r>
              <a:rPr lang="en-PH" sz="700" dirty="0"/>
              <a:t>) [Package Insert]. Tokushima, Japan; OPC; December. 2022.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0490F-3B7F-D7C2-A22C-D4DF767FF771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1D7CF8-3420-C38C-5E30-667349161528}"/>
              </a:ext>
            </a:extLst>
          </p:cNvPr>
          <p:cNvSpPr/>
          <p:nvPr/>
        </p:nvSpPr>
        <p:spPr>
          <a:xfrm>
            <a:off x="6021575" y="2898356"/>
            <a:ext cx="4670486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Who should not take JINARC</a:t>
            </a:r>
            <a:r>
              <a:rPr lang="en-US" sz="1600" baseline="300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? </a:t>
            </a:r>
            <a:endParaRPr lang="en-PH" sz="1600" dirty="0">
              <a:solidFill>
                <a:schemeClr val="tx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27" name="Rectangle 2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7EC9965-9DC9-3A48-CF99-C204E2247536}"/>
              </a:ext>
            </a:extLst>
          </p:cNvPr>
          <p:cNvSpPr/>
          <p:nvPr/>
        </p:nvSpPr>
        <p:spPr>
          <a:xfrm>
            <a:off x="6021575" y="3614408"/>
            <a:ext cx="4670486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How do I enroll in the JINARC</a:t>
            </a:r>
            <a:r>
              <a:rPr lang="en-US" sz="1600" baseline="300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 RMP? </a:t>
            </a:r>
            <a:endParaRPr lang="en-PH" sz="1600" dirty="0">
              <a:solidFill>
                <a:schemeClr val="tx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28" name="Rectangle 2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649A3F2-8204-6EF1-7189-17DA2DE74ACE}"/>
              </a:ext>
            </a:extLst>
          </p:cNvPr>
          <p:cNvSpPr/>
          <p:nvPr/>
        </p:nvSpPr>
        <p:spPr>
          <a:xfrm>
            <a:off x="6021575" y="4342497"/>
            <a:ext cx="4670486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What do I need to do while taking JINARC</a:t>
            </a:r>
            <a:r>
              <a:rPr lang="en-US" sz="1600" baseline="300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? </a:t>
            </a:r>
            <a:endParaRPr lang="en-PH" sz="1600" dirty="0">
              <a:solidFill>
                <a:schemeClr val="tx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29" name="Rectangle 2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9F2AF93-C6FD-F477-17BD-1582D4B2AED4}"/>
              </a:ext>
            </a:extLst>
          </p:cNvPr>
          <p:cNvSpPr/>
          <p:nvPr/>
        </p:nvSpPr>
        <p:spPr>
          <a:xfrm>
            <a:off x="6021575" y="5117157"/>
            <a:ext cx="4670486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How will I get my JINARC</a:t>
            </a:r>
            <a:r>
              <a:rPr lang="en-US" sz="1600" baseline="300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 medicine? </a:t>
            </a:r>
            <a:endParaRPr lang="en-PH" sz="1600" dirty="0">
              <a:solidFill>
                <a:schemeClr val="tx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1852F0E-B264-F980-B976-F8861C25C59F}"/>
              </a:ext>
            </a:extLst>
          </p:cNvPr>
          <p:cNvSpPr/>
          <p:nvPr/>
        </p:nvSpPr>
        <p:spPr>
          <a:xfrm rot="5400000">
            <a:off x="5639541" y="2958956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52B8C2E-4EAF-C2C6-672B-AC561547D488}"/>
              </a:ext>
            </a:extLst>
          </p:cNvPr>
          <p:cNvSpPr/>
          <p:nvPr/>
        </p:nvSpPr>
        <p:spPr>
          <a:xfrm rot="5400000">
            <a:off x="5639541" y="3675008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1E01908-4071-2AE8-52F7-BAEA863AD0CC}"/>
              </a:ext>
            </a:extLst>
          </p:cNvPr>
          <p:cNvSpPr/>
          <p:nvPr/>
        </p:nvSpPr>
        <p:spPr>
          <a:xfrm rot="5400000">
            <a:off x="5675101" y="4403097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4CDB6A9-5BFA-53B1-3062-81570ED18600}"/>
              </a:ext>
            </a:extLst>
          </p:cNvPr>
          <p:cNvSpPr/>
          <p:nvPr/>
        </p:nvSpPr>
        <p:spPr>
          <a:xfrm rot="5400000">
            <a:off x="5675100" y="5177757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9D8CB68-F2DA-5675-A371-21767C84F68C}"/>
              </a:ext>
            </a:extLst>
          </p:cNvPr>
          <p:cNvSpPr/>
          <p:nvPr/>
        </p:nvSpPr>
        <p:spPr>
          <a:xfrm>
            <a:off x="6021575" y="2237723"/>
            <a:ext cx="4670486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What is JINARC</a:t>
            </a:r>
            <a:r>
              <a:rPr lang="en-US" sz="1600" baseline="300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65 Medium" panose="020B0803020203020204" pitchFamily="34" charset="0"/>
              </a:rPr>
              <a:t>? </a:t>
            </a:r>
            <a:endParaRPr lang="en-PH" sz="1600" dirty="0">
              <a:solidFill>
                <a:schemeClr val="tx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214BE9C9-D448-F266-4892-E8892F1C37CD}"/>
              </a:ext>
            </a:extLst>
          </p:cNvPr>
          <p:cNvSpPr/>
          <p:nvPr/>
        </p:nvSpPr>
        <p:spPr>
          <a:xfrm rot="5400000">
            <a:off x="5639541" y="2298323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1294437"/>
            <a:ext cx="3056707" cy="3056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1412">
            <a:off x="1379461" y="3581508"/>
            <a:ext cx="2973113" cy="2973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96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5112A9-692C-1EFE-4193-51F44B8AF56A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FC4E8-8B23-B94D-45AC-E22F5A7D345A}"/>
              </a:ext>
            </a:extLst>
          </p:cNvPr>
          <p:cNvSpPr/>
          <p:nvPr/>
        </p:nvSpPr>
        <p:spPr>
          <a:xfrm>
            <a:off x="4056314" y="1514916"/>
            <a:ext cx="8135685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What is JINARC</a:t>
            </a:r>
            <a:r>
              <a:rPr lang="en-US" sz="24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4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?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FE42D-10FD-46C5-2429-F030BCEFF64B}"/>
              </a:ext>
            </a:extLst>
          </p:cNvPr>
          <p:cNvSpPr txBox="1"/>
          <p:nvPr/>
        </p:nvSpPr>
        <p:spPr>
          <a:xfrm>
            <a:off x="4398435" y="2195376"/>
            <a:ext cx="6856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venir LT Std 45 Book" panose="020B0502020203020204" pitchFamily="34" charset="0"/>
              </a:rPr>
              <a:t>JINARC</a:t>
            </a:r>
            <a:r>
              <a:rPr lang="en-US" sz="2400" baseline="30000" dirty="0">
                <a:latin typeface="Avenir LT Std 45 Book" panose="020B0502020203020204" pitchFamily="34" charset="0"/>
              </a:rPr>
              <a:t>®</a:t>
            </a:r>
            <a:r>
              <a:rPr lang="en-US" sz="2400" dirty="0">
                <a:latin typeface="Avenir LT Std 45 Book" panose="020B0502020203020204" pitchFamily="34" charset="0"/>
              </a:rPr>
              <a:t> is a medication that is prescribed to adults who have a high risk of rapidly progressing Autosomal Dominant Polycystic Kidney Disease (ADPKD) in order to slow down the decline of their kidney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Avenir LT Std 45 Book" panose="020B05020202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venir LT Std 45 Book" panose="020B0502020203020204" pitchFamily="34" charset="0"/>
              </a:rPr>
              <a:t>It has not been determined whether JINARC</a:t>
            </a:r>
            <a:r>
              <a:rPr lang="en-US" sz="1600" baseline="30000" dirty="0">
                <a:latin typeface="Avenir LT Std 45 Book" panose="020B0502020203020204" pitchFamily="34" charset="0"/>
              </a:rPr>
              <a:t>®</a:t>
            </a:r>
            <a:r>
              <a:rPr lang="en-US" sz="1600" dirty="0">
                <a:latin typeface="Avenir LT Std 45 Book" panose="020B0502020203020204" pitchFamily="34" charset="0"/>
              </a:rPr>
              <a:t> is both safe &amp; effective for children. </a:t>
            </a:r>
          </a:p>
          <a:p>
            <a:pPr algn="just"/>
            <a:endParaRPr lang="en-PH" sz="2400" dirty="0">
              <a:latin typeface="Avenir LT Std 45 Book" panose="020B05020202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91EBE-2DB1-AD69-31D7-A4D9E69E7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77" y="2573684"/>
            <a:ext cx="3758379" cy="2472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65B9AC-C4C2-F1EB-21F3-D7608F54713D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ounded Rectangle 19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50377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214" y="3115184"/>
            <a:ext cx="1738371" cy="17383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32" y="3764627"/>
            <a:ext cx="1518976" cy="103670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64" y="3314593"/>
            <a:ext cx="1534605" cy="153460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46D1F53-31F0-825B-4746-BA7826F20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0449" y="3459560"/>
            <a:ext cx="1481279" cy="128871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69228" y="5193290"/>
            <a:ext cx="1908648" cy="310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i="1" dirty="0">
                <a:latin typeface="Söhne"/>
              </a:rPr>
              <a:t>* This excludes those with polycystic liver disease who have liver problems.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9228" y="4748274"/>
            <a:ext cx="1908648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have a history 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of liver problems*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1D96C2-7341-CB75-345F-0B67AC6CB09D}"/>
              </a:ext>
            </a:extLst>
          </p:cNvPr>
          <p:cNvSpPr/>
          <p:nvPr/>
        </p:nvSpPr>
        <p:spPr>
          <a:xfrm>
            <a:off x="565212" y="1518996"/>
            <a:ext cx="11626788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Who should not take JINARC</a:t>
            </a:r>
            <a:r>
              <a:rPr lang="en-US" sz="2000" b="1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000" b="1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? 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EC674-C773-80F2-4EDE-D2929C8B8392}"/>
              </a:ext>
            </a:extLst>
          </p:cNvPr>
          <p:cNvSpPr txBox="1">
            <a:spLocks/>
          </p:cNvSpPr>
          <p:nvPr/>
        </p:nvSpPr>
        <p:spPr>
          <a:xfrm>
            <a:off x="673618" y="2349168"/>
            <a:ext cx="3486902" cy="338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343541"/>
                </a:solidFill>
                <a:latin typeface="Avenir LT Std 65 Medium" panose="020B0803020203020204" pitchFamily="34" charset="0"/>
              </a:rPr>
              <a:t>Do not take JINARC</a:t>
            </a:r>
            <a:r>
              <a:rPr lang="en-US" sz="1800" baseline="30000" dirty="0">
                <a:latin typeface="Avenir LT Std 65 Medium" panose="020B0803020203020204" pitchFamily="34" charset="0"/>
              </a:rPr>
              <a:t>®</a:t>
            </a:r>
            <a:r>
              <a:rPr lang="en-US" altLang="en-US" sz="1800" dirty="0">
                <a:solidFill>
                  <a:srgbClr val="343541"/>
                </a:solidFill>
                <a:latin typeface="Avenir LT Std 65 Medium" panose="020B0803020203020204" pitchFamily="34" charset="0"/>
              </a:rPr>
              <a:t>, if you:</a:t>
            </a:r>
            <a:endParaRPr lang="en-US" altLang="en-US" i="1" dirty="0">
              <a:solidFill>
                <a:srgbClr val="34354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FC2F69-7E1E-CDCA-0FE0-CE46CB483FBB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ounded Rectangle 30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/>
          <p:cNvSpPr/>
          <p:nvPr/>
        </p:nvSpPr>
        <p:spPr>
          <a:xfrm>
            <a:off x="2978845" y="4748274"/>
            <a:ext cx="1504862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have high or low sodium levels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23" y="3392116"/>
            <a:ext cx="1222525" cy="12225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85" y="3273792"/>
            <a:ext cx="830125" cy="8301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27" y="3943179"/>
            <a:ext cx="1032461" cy="85814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825125" y="4745020"/>
            <a:ext cx="1346882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are allergic to Tolvaptan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60567" y="4745020"/>
            <a:ext cx="1607107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cannot feel thirst or unable to drink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29045" y="4744145"/>
            <a:ext cx="1416935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are dehydrated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71" y="3354399"/>
            <a:ext cx="1389746" cy="138974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0007351" y="4743270"/>
            <a:ext cx="1935908" cy="448270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rgbClr val="343541"/>
                </a:solidFill>
                <a:latin typeface="Avenir LT Std 45 Book" panose="020B0502020203020204" pitchFamily="34" charset="0"/>
              </a:rPr>
              <a:t>are unable to urinate</a:t>
            </a:r>
          </a:p>
        </p:txBody>
      </p:sp>
      <p:sp>
        <p:nvSpPr>
          <p:cNvPr id="48" name="Rounded Rectangle 47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35183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5112A9-692C-1EFE-4193-51F44B8AF56A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E0DD96-85B5-3D8C-818C-B7ECE41FB0CC}"/>
              </a:ext>
            </a:extLst>
          </p:cNvPr>
          <p:cNvSpPr txBox="1">
            <a:spLocks/>
          </p:cNvSpPr>
          <p:nvPr/>
        </p:nvSpPr>
        <p:spPr>
          <a:xfrm>
            <a:off x="4389111" y="2219352"/>
            <a:ext cx="6348534" cy="4536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800" dirty="0">
                <a:latin typeface="Avenir LT Std 45 Book" panose="020B0502020203020204" pitchFamily="34" charset="0"/>
              </a:rPr>
              <a:t>To enroll in the </a:t>
            </a:r>
            <a:r>
              <a:rPr lang="en-US" sz="1800" dirty="0">
                <a:latin typeface="Avenir LT Std 65 Medium" panose="020B0803020203020204" pitchFamily="34" charset="0"/>
              </a:rPr>
              <a:t>JINARC</a:t>
            </a:r>
            <a:r>
              <a:rPr lang="en-US" sz="1800" baseline="30000" dirty="0">
                <a:latin typeface="Avenir LT Std 65 Medium" panose="020B0803020203020204" pitchFamily="34" charset="0"/>
              </a:rPr>
              <a:t>®</a:t>
            </a:r>
            <a:r>
              <a:rPr lang="en-US" sz="1800" dirty="0">
                <a:latin typeface="Avenir LT Std 65 Medium" panose="020B0803020203020204" pitchFamily="34" charset="0"/>
              </a:rPr>
              <a:t> RMP </a:t>
            </a:r>
            <a:r>
              <a:rPr lang="en-US" sz="1800" dirty="0">
                <a:latin typeface="Avenir LT Std 45 Book" panose="020B0502020203020204" pitchFamily="34" charset="0"/>
              </a:rPr>
              <a:t>and start taking </a:t>
            </a:r>
            <a:r>
              <a:rPr lang="en-US" sz="1800" dirty="0">
                <a:latin typeface="Avenir LT Std 65 Medium" panose="020B0803020203020204" pitchFamily="34" charset="0"/>
              </a:rPr>
              <a:t>JINARC</a:t>
            </a:r>
            <a:r>
              <a:rPr lang="en-US" sz="1800" baseline="30000" dirty="0">
                <a:latin typeface="Avenir LT Std 65 Medium" panose="020B0803020203020204" pitchFamily="34" charset="0"/>
              </a:rPr>
              <a:t>®</a:t>
            </a:r>
            <a:r>
              <a:rPr lang="en-US" sz="1800" dirty="0">
                <a:latin typeface="Avenir LT Std 45 Book" panose="020B0502020203020204" pitchFamily="34" charset="0"/>
              </a:rPr>
              <a:t>, you need to do the following:</a:t>
            </a:r>
          </a:p>
          <a:p>
            <a:pPr marL="971550" lvl="1" indent="-514350" algn="l">
              <a:lnSpc>
                <a:spcPct val="130000"/>
              </a:lnSpc>
              <a:buFont typeface="+mj-lt"/>
              <a:buAutoNum type="arabicPeriod"/>
            </a:pPr>
            <a:r>
              <a:rPr lang="en-US" sz="1800" dirty="0">
                <a:latin typeface="Avenir LT Std 45 Book" panose="020B0502020203020204" pitchFamily="34" charset="0"/>
              </a:rPr>
              <a:t>Agree to undergo </a:t>
            </a:r>
            <a:r>
              <a:rPr lang="en-US" sz="1800" b="1" dirty="0">
                <a:latin typeface="Avenir LT Std 65 Medium" panose="020B0803020203020204" pitchFamily="34" charset="0"/>
              </a:rPr>
              <a:t>Liver Function Test </a:t>
            </a:r>
            <a:r>
              <a:rPr lang="en-US" sz="1800" dirty="0">
                <a:latin typeface="Avenir LT Std 45 Book" panose="020B0502020203020204" pitchFamily="34" charset="0"/>
              </a:rPr>
              <a:t>before starting and regularly during treatment to monitor your liver health.</a:t>
            </a:r>
          </a:p>
          <a:p>
            <a:pPr marL="971550" lvl="1" indent="-514350" algn="l">
              <a:lnSpc>
                <a:spcPct val="130000"/>
              </a:lnSpc>
              <a:buFont typeface="+mj-lt"/>
              <a:buAutoNum type="arabicPeriod" startAt="2"/>
            </a:pPr>
            <a:r>
              <a:rPr lang="en-US" sz="1800" dirty="0">
                <a:latin typeface="Avenir LT Std 45 Book" panose="020B0502020203020204" pitchFamily="34" charset="0"/>
              </a:rPr>
              <a:t>Contact </a:t>
            </a:r>
            <a:r>
              <a:rPr lang="en-US" sz="1800" b="1" dirty="0">
                <a:latin typeface="Avenir LT Std 65 Medium" panose="020B0803020203020204" pitchFamily="34" charset="0"/>
              </a:rPr>
              <a:t>JINARC</a:t>
            </a:r>
            <a:r>
              <a:rPr lang="en-US" sz="1800" b="1" baseline="30000" dirty="0">
                <a:latin typeface="Avenir LT Std 65 Medium" panose="020B0803020203020204" pitchFamily="34" charset="0"/>
              </a:rPr>
              <a:t>®</a:t>
            </a:r>
            <a:r>
              <a:rPr lang="en-US" sz="1800" b="1" dirty="0">
                <a:latin typeface="Avenir LT Std 65 Medium" panose="020B0803020203020204" pitchFamily="34" charset="0"/>
              </a:rPr>
              <a:t> Patient Support Team </a:t>
            </a:r>
            <a:r>
              <a:rPr lang="en-US" sz="1800" dirty="0">
                <a:latin typeface="Avenir LT Std 45 Book" panose="020B0502020203020204" pitchFamily="34" charset="0"/>
              </a:rPr>
              <a:t>to enroll in the </a:t>
            </a:r>
            <a:r>
              <a:rPr lang="en-US" sz="1800" dirty="0">
                <a:latin typeface="Avenir LT Std 65 Medium" panose="020B0803020203020204" pitchFamily="34" charset="0"/>
              </a:rPr>
              <a:t>JINARC</a:t>
            </a:r>
            <a:r>
              <a:rPr lang="en-US" sz="1800" baseline="30000" dirty="0">
                <a:latin typeface="Avenir LT Std 65 Medium" panose="020B0803020203020204" pitchFamily="34" charset="0"/>
              </a:rPr>
              <a:t>®</a:t>
            </a:r>
            <a:r>
              <a:rPr lang="en-US" sz="1800" dirty="0">
                <a:latin typeface="Avenir LT Std 65 Medium" panose="020B0803020203020204" pitchFamily="34" charset="0"/>
              </a:rPr>
              <a:t> RMP </a:t>
            </a:r>
          </a:p>
          <a:p>
            <a:pPr lvl="2" algn="l">
              <a:lnSpc>
                <a:spcPct val="130000"/>
              </a:lnSpc>
            </a:pPr>
            <a:r>
              <a:rPr lang="en-PH" dirty="0">
                <a:latin typeface="Avenir LT Std 45 Book" panose="020B0502020203020204" pitchFamily="34" charset="0"/>
              </a:rPr>
              <a:t>Telefax: ‪</a:t>
            </a:r>
            <a:r>
              <a:rPr lang="en-PH" b="1" dirty="0">
                <a:latin typeface="Avenir LT Std 45 Book" panose="020B0502020203020204" pitchFamily="34" charset="0"/>
              </a:rPr>
              <a:t>02-7-576-0257</a:t>
            </a:r>
            <a:endParaRPr lang="en-PH" dirty="0">
              <a:latin typeface="Avenir LT Std 45 Book" panose="020B0502020203020204" pitchFamily="34" charset="0"/>
            </a:endParaRPr>
          </a:p>
          <a:p>
            <a:pPr lvl="2" algn="l">
              <a:lnSpc>
                <a:spcPct val="130000"/>
              </a:lnSpc>
            </a:pPr>
            <a:r>
              <a:rPr lang="en-PH" dirty="0">
                <a:latin typeface="Avenir LT Std 45 Book" panose="020B0502020203020204" pitchFamily="34" charset="0"/>
              </a:rPr>
              <a:t>GLOBE: </a:t>
            </a:r>
            <a:r>
              <a:rPr lang="en-PH" b="1" dirty="0">
                <a:latin typeface="Avenir LT Std 45 Book" panose="020B0502020203020204" pitchFamily="34" charset="0"/>
              </a:rPr>
              <a:t>‪0917-300-6456</a:t>
            </a:r>
            <a:r>
              <a:rPr lang="en-PH" dirty="0">
                <a:latin typeface="Avenir LT Std 45 Book" panose="020B0502020203020204" pitchFamily="34" charset="0"/>
              </a:rPr>
              <a:t> (w/ Viber)</a:t>
            </a:r>
          </a:p>
          <a:p>
            <a:pPr lvl="2" algn="l">
              <a:lnSpc>
                <a:spcPct val="130000"/>
              </a:lnSpc>
            </a:pPr>
            <a:r>
              <a:rPr lang="en-PH" dirty="0">
                <a:latin typeface="Avenir LT Std 45 Book" panose="020B0502020203020204" pitchFamily="34" charset="0"/>
              </a:rPr>
              <a:t>SMART: ‪</a:t>
            </a:r>
            <a:r>
              <a:rPr lang="en-PH" b="1" dirty="0">
                <a:latin typeface="Avenir LT Std 45 Book" panose="020B0502020203020204" pitchFamily="34" charset="0"/>
              </a:rPr>
              <a:t>0999-886-9801</a:t>
            </a:r>
            <a:r>
              <a:rPr lang="en-PH" dirty="0">
                <a:latin typeface="Avenir LT Std 45 Book" panose="020B0502020203020204" pitchFamily="34" charset="0"/>
              </a:rPr>
              <a:t> (w/ Viber)</a:t>
            </a:r>
            <a:endParaRPr lang="en-US" dirty="0">
              <a:latin typeface="Avenir LT Std 45 Book" panose="020B05020202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999C5F-4DF3-CADC-4412-F32CB673F971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4D30726-7F8C-72CE-8976-67693F6F9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967022" y="4976006"/>
            <a:ext cx="364765" cy="364765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5EFACBB-38DC-8FBC-229B-224F7433A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80126" y="5405058"/>
            <a:ext cx="338555" cy="33855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B5054FD-31F0-2A88-746B-7BA91B9DFF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83587" y="5833954"/>
            <a:ext cx="301625" cy="3141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BFC4E8-8B23-B94D-45AC-E22F5A7D345A}"/>
              </a:ext>
            </a:extLst>
          </p:cNvPr>
          <p:cNvSpPr/>
          <p:nvPr/>
        </p:nvSpPr>
        <p:spPr>
          <a:xfrm>
            <a:off x="4056314" y="1514916"/>
            <a:ext cx="8135685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How do I enroll in the JINARC</a:t>
            </a:r>
            <a:r>
              <a:rPr lang="en-US" sz="24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4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RMP?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7" y="2436737"/>
            <a:ext cx="2958601" cy="21798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4" name="Rounded Rectangle 33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368775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1D96C2-7341-CB75-345F-0B67AC6CB09D}"/>
              </a:ext>
            </a:extLst>
          </p:cNvPr>
          <p:cNvSpPr/>
          <p:nvPr/>
        </p:nvSpPr>
        <p:spPr>
          <a:xfrm>
            <a:off x="565212" y="1525799"/>
            <a:ext cx="11626788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What do I need to do while taking JINARC</a:t>
            </a:r>
            <a:r>
              <a:rPr lang="en-US" sz="2000" b="1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000" b="1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6CE4-CAE5-2967-3A7B-DCDAE6B8D431}"/>
              </a:ext>
            </a:extLst>
          </p:cNvPr>
          <p:cNvSpPr txBox="1">
            <a:spLocks/>
          </p:cNvSpPr>
          <p:nvPr/>
        </p:nvSpPr>
        <p:spPr>
          <a:xfrm>
            <a:off x="1694122" y="2276396"/>
            <a:ext cx="9473123" cy="684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Avenir LT Std 45 Book" panose="020B0502020203020204" pitchFamily="34" charset="0"/>
              </a:rPr>
              <a:t>To reduce the risk of liver problems while taking </a:t>
            </a:r>
            <a:r>
              <a:rPr lang="en-US" sz="1800" dirty="0">
                <a:latin typeface="Avenir LT Std 65 Medium" panose="020B0803020203020204" pitchFamily="34" charset="0"/>
              </a:rPr>
              <a:t>JINARC</a:t>
            </a:r>
            <a:r>
              <a:rPr lang="en-US" sz="1800" baseline="30000" dirty="0">
                <a:latin typeface="Avenir LT Std 65 Medium" panose="020B0803020203020204" pitchFamily="34" charset="0"/>
              </a:rPr>
              <a:t>®</a:t>
            </a:r>
            <a:r>
              <a:rPr lang="en-US" sz="1800" dirty="0">
                <a:latin typeface="Avenir LT Std 45 Book" panose="020B0502020203020204" pitchFamily="34" charset="0"/>
              </a:rPr>
              <a:t>, your healthcare provider will check your liver function by doing a blood test: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6B60-3EE8-A6AB-4FD3-C42D639CE448}"/>
              </a:ext>
            </a:extLst>
          </p:cNvPr>
          <p:cNvSpPr txBox="1"/>
          <p:nvPr/>
        </p:nvSpPr>
        <p:spPr>
          <a:xfrm>
            <a:off x="779073" y="3308355"/>
            <a:ext cx="534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LT Std 45 Book" panose="020B0502020203020204" pitchFamily="34" charset="0"/>
              </a:rPr>
              <a:t>1)  Before you start taking </a:t>
            </a:r>
            <a:r>
              <a:rPr lang="en-US" dirty="0">
                <a:latin typeface="Avenir LT Std 65 Medium" panose="020B0803020203020204" pitchFamily="34" charset="0"/>
              </a:rPr>
              <a:t>JINARC</a:t>
            </a:r>
            <a:r>
              <a:rPr lang="en-US" baseline="30000" dirty="0">
                <a:latin typeface="Avenir LT Std 65 Medium" panose="020B0803020203020204" pitchFamily="34" charset="0"/>
              </a:rPr>
              <a:t>®</a:t>
            </a:r>
          </a:p>
        </p:txBody>
      </p:sp>
      <p:grpSp>
        <p:nvGrpSpPr>
          <p:cNvPr id="3194" name="Group 3193">
            <a:extLst>
              <a:ext uri="{FF2B5EF4-FFF2-40B4-BE49-F238E27FC236}">
                <a16:creationId xmlns:a16="http://schemas.microsoft.com/office/drawing/2014/main" id="{9CB4C25C-B6D6-A621-3AD0-7C010E76CBAD}"/>
              </a:ext>
            </a:extLst>
          </p:cNvPr>
          <p:cNvGrpSpPr/>
          <p:nvPr/>
        </p:nvGrpSpPr>
        <p:grpSpPr>
          <a:xfrm>
            <a:off x="1140307" y="4124725"/>
            <a:ext cx="9748092" cy="1663574"/>
            <a:chOff x="1212321" y="2801022"/>
            <a:chExt cx="10116835" cy="1726502"/>
          </a:xfrm>
        </p:grpSpPr>
        <p:sp>
          <p:nvSpPr>
            <p:cNvPr id="3128" name="Rectangle 3127">
              <a:extLst>
                <a:ext uri="{FF2B5EF4-FFF2-40B4-BE49-F238E27FC236}">
                  <a16:creationId xmlns:a16="http://schemas.microsoft.com/office/drawing/2014/main" id="{0B142E79-6E7D-B12F-09E3-C4170E8F9158}"/>
                </a:ext>
              </a:extLst>
            </p:cNvPr>
            <p:cNvSpPr/>
            <p:nvPr/>
          </p:nvSpPr>
          <p:spPr>
            <a:xfrm>
              <a:off x="2773633" y="296562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29" name="Rectangle 3128">
              <a:extLst>
                <a:ext uri="{FF2B5EF4-FFF2-40B4-BE49-F238E27FC236}">
                  <a16:creationId xmlns:a16="http://schemas.microsoft.com/office/drawing/2014/main" id="{CBC29F0F-7213-4BB1-6D5F-E0C3DC245BE3}"/>
                </a:ext>
              </a:extLst>
            </p:cNvPr>
            <p:cNvSpPr/>
            <p:nvPr/>
          </p:nvSpPr>
          <p:spPr>
            <a:xfrm>
              <a:off x="3163326" y="296562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0" name="Rectangle 3129">
              <a:extLst>
                <a:ext uri="{FF2B5EF4-FFF2-40B4-BE49-F238E27FC236}">
                  <a16:creationId xmlns:a16="http://schemas.microsoft.com/office/drawing/2014/main" id="{0EA4BBB9-6694-0A00-750E-FE0F2F69EFCA}"/>
                </a:ext>
              </a:extLst>
            </p:cNvPr>
            <p:cNvSpPr/>
            <p:nvPr/>
          </p:nvSpPr>
          <p:spPr>
            <a:xfrm>
              <a:off x="3553019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1" name="Rectangle 3130">
              <a:extLst>
                <a:ext uri="{FF2B5EF4-FFF2-40B4-BE49-F238E27FC236}">
                  <a16:creationId xmlns:a16="http://schemas.microsoft.com/office/drawing/2014/main" id="{53C9B2CA-CD53-531E-36AA-BE89A44D0EAE}"/>
                </a:ext>
              </a:extLst>
            </p:cNvPr>
            <p:cNvSpPr/>
            <p:nvPr/>
          </p:nvSpPr>
          <p:spPr>
            <a:xfrm>
              <a:off x="3942712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C448B8C6-1B7A-34B7-27F8-28792C78E044}"/>
                </a:ext>
              </a:extLst>
            </p:cNvPr>
            <p:cNvSpPr/>
            <p:nvPr/>
          </p:nvSpPr>
          <p:spPr>
            <a:xfrm>
              <a:off x="4330102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5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3" name="Rectangle 3132">
              <a:extLst>
                <a:ext uri="{FF2B5EF4-FFF2-40B4-BE49-F238E27FC236}">
                  <a16:creationId xmlns:a16="http://schemas.microsoft.com/office/drawing/2014/main" id="{183AD4E9-3D24-59B1-071D-E12F335DA898}"/>
                </a:ext>
              </a:extLst>
            </p:cNvPr>
            <p:cNvSpPr/>
            <p:nvPr/>
          </p:nvSpPr>
          <p:spPr>
            <a:xfrm>
              <a:off x="4719795" y="296545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6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4" name="Rectangle 3133">
              <a:extLst>
                <a:ext uri="{FF2B5EF4-FFF2-40B4-BE49-F238E27FC236}">
                  <a16:creationId xmlns:a16="http://schemas.microsoft.com/office/drawing/2014/main" id="{02C7D945-05C3-4C24-7915-2EF4F06FACB8}"/>
                </a:ext>
              </a:extLst>
            </p:cNvPr>
            <p:cNvSpPr/>
            <p:nvPr/>
          </p:nvSpPr>
          <p:spPr>
            <a:xfrm>
              <a:off x="5109488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7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5" name="Rectangle 3134">
              <a:extLst>
                <a:ext uri="{FF2B5EF4-FFF2-40B4-BE49-F238E27FC236}">
                  <a16:creationId xmlns:a16="http://schemas.microsoft.com/office/drawing/2014/main" id="{4D1DE5FC-23A8-34D9-47C4-F977E2A8BAC4}"/>
                </a:ext>
              </a:extLst>
            </p:cNvPr>
            <p:cNvSpPr/>
            <p:nvPr/>
          </p:nvSpPr>
          <p:spPr>
            <a:xfrm>
              <a:off x="5499181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8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6" name="Rectangle 3135">
              <a:extLst>
                <a:ext uri="{FF2B5EF4-FFF2-40B4-BE49-F238E27FC236}">
                  <a16:creationId xmlns:a16="http://schemas.microsoft.com/office/drawing/2014/main" id="{EE328FB1-5EEC-85AF-A5BE-DB925A0911C8}"/>
                </a:ext>
              </a:extLst>
            </p:cNvPr>
            <p:cNvSpPr/>
            <p:nvPr/>
          </p:nvSpPr>
          <p:spPr>
            <a:xfrm>
              <a:off x="5888874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9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B0C8EEDE-2FAE-CC12-88F2-921CE5E8D5E3}"/>
                </a:ext>
              </a:extLst>
            </p:cNvPr>
            <p:cNvSpPr/>
            <p:nvPr/>
          </p:nvSpPr>
          <p:spPr>
            <a:xfrm>
              <a:off x="6278567" y="2965294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10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8" name="Rectangle 3137">
              <a:extLst>
                <a:ext uri="{FF2B5EF4-FFF2-40B4-BE49-F238E27FC236}">
                  <a16:creationId xmlns:a16="http://schemas.microsoft.com/office/drawing/2014/main" id="{2A42DE84-994D-0BBC-5A54-F9F78B6BFBE3}"/>
                </a:ext>
              </a:extLst>
            </p:cNvPr>
            <p:cNvSpPr/>
            <p:nvPr/>
          </p:nvSpPr>
          <p:spPr>
            <a:xfrm>
              <a:off x="6668260" y="296512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39" name="Rectangle 3138">
              <a:extLst>
                <a:ext uri="{FF2B5EF4-FFF2-40B4-BE49-F238E27FC236}">
                  <a16:creationId xmlns:a16="http://schemas.microsoft.com/office/drawing/2014/main" id="{35C05E70-90DA-14A1-C42F-0AFA941BDED1}"/>
                </a:ext>
              </a:extLst>
            </p:cNvPr>
            <p:cNvSpPr/>
            <p:nvPr/>
          </p:nvSpPr>
          <p:spPr>
            <a:xfrm>
              <a:off x="7057953" y="2965129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0" name="Rectangle 3139">
              <a:extLst>
                <a:ext uri="{FF2B5EF4-FFF2-40B4-BE49-F238E27FC236}">
                  <a16:creationId xmlns:a16="http://schemas.microsoft.com/office/drawing/2014/main" id="{F0C53980-4C6B-8696-F8AD-9A2A18BAD3FB}"/>
                </a:ext>
              </a:extLst>
            </p:cNvPr>
            <p:cNvSpPr/>
            <p:nvPr/>
          </p:nvSpPr>
          <p:spPr>
            <a:xfrm>
              <a:off x="7445343" y="2966065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1" name="Rectangle 3140">
              <a:extLst>
                <a:ext uri="{FF2B5EF4-FFF2-40B4-BE49-F238E27FC236}">
                  <a16:creationId xmlns:a16="http://schemas.microsoft.com/office/drawing/2014/main" id="{A8AAEB47-4E20-B479-F5BC-BC6FD55C54EB}"/>
                </a:ext>
              </a:extLst>
            </p:cNvPr>
            <p:cNvSpPr/>
            <p:nvPr/>
          </p:nvSpPr>
          <p:spPr>
            <a:xfrm>
              <a:off x="7835036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2" name="Rectangle 3141">
              <a:extLst>
                <a:ext uri="{FF2B5EF4-FFF2-40B4-BE49-F238E27FC236}">
                  <a16:creationId xmlns:a16="http://schemas.microsoft.com/office/drawing/2014/main" id="{2EC54F1B-DA6A-D1E8-BBBC-12F841615E51}"/>
                </a:ext>
              </a:extLst>
            </p:cNvPr>
            <p:cNvSpPr/>
            <p:nvPr/>
          </p:nvSpPr>
          <p:spPr>
            <a:xfrm>
              <a:off x="8224729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15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3" name="Rectangle 3142">
              <a:extLst>
                <a:ext uri="{FF2B5EF4-FFF2-40B4-BE49-F238E27FC236}">
                  <a16:creationId xmlns:a16="http://schemas.microsoft.com/office/drawing/2014/main" id="{4228BBB6-EE3C-1984-9D8C-27445459AC70}"/>
                </a:ext>
              </a:extLst>
            </p:cNvPr>
            <p:cNvSpPr/>
            <p:nvPr/>
          </p:nvSpPr>
          <p:spPr>
            <a:xfrm>
              <a:off x="8614422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16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4" name="Rectangle 3143">
              <a:extLst>
                <a:ext uri="{FF2B5EF4-FFF2-40B4-BE49-F238E27FC236}">
                  <a16:creationId xmlns:a16="http://schemas.microsoft.com/office/drawing/2014/main" id="{6A27CEB9-5613-A83F-B877-8D85AD744EF5}"/>
                </a:ext>
              </a:extLst>
            </p:cNvPr>
            <p:cNvSpPr/>
            <p:nvPr/>
          </p:nvSpPr>
          <p:spPr>
            <a:xfrm>
              <a:off x="9004115" y="2965900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17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5" name="Rectangle 3144">
              <a:extLst>
                <a:ext uri="{FF2B5EF4-FFF2-40B4-BE49-F238E27FC236}">
                  <a16:creationId xmlns:a16="http://schemas.microsoft.com/office/drawing/2014/main" id="{DA843BD9-4A56-DFC0-223F-B1BF819E9CC2}"/>
                </a:ext>
              </a:extLst>
            </p:cNvPr>
            <p:cNvSpPr/>
            <p:nvPr/>
          </p:nvSpPr>
          <p:spPr>
            <a:xfrm>
              <a:off x="9393808" y="2965735"/>
              <a:ext cx="389693" cy="3443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18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6" name="Rectangle 3145">
              <a:extLst>
                <a:ext uri="{FF2B5EF4-FFF2-40B4-BE49-F238E27FC236}">
                  <a16:creationId xmlns:a16="http://schemas.microsoft.com/office/drawing/2014/main" id="{4BFFD4D4-88A7-94BE-6DA0-702A8B0578A2}"/>
                </a:ext>
              </a:extLst>
            </p:cNvPr>
            <p:cNvSpPr/>
            <p:nvPr/>
          </p:nvSpPr>
          <p:spPr>
            <a:xfrm>
              <a:off x="10168533" y="2965128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7" name="Rectangle 3146">
              <a:extLst>
                <a:ext uri="{FF2B5EF4-FFF2-40B4-BE49-F238E27FC236}">
                  <a16:creationId xmlns:a16="http://schemas.microsoft.com/office/drawing/2014/main" id="{8415811D-9ED9-CAE1-9F8B-BB0A96F1F130}"/>
                </a:ext>
              </a:extLst>
            </p:cNvPr>
            <p:cNvSpPr/>
            <p:nvPr/>
          </p:nvSpPr>
          <p:spPr>
            <a:xfrm>
              <a:off x="10554431" y="2966438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8" name="Rectangle 3147">
              <a:extLst>
                <a:ext uri="{FF2B5EF4-FFF2-40B4-BE49-F238E27FC236}">
                  <a16:creationId xmlns:a16="http://schemas.microsoft.com/office/drawing/2014/main" id="{38C79DBD-9665-D8F3-5B2E-76B3BAB026C6}"/>
                </a:ext>
              </a:extLst>
            </p:cNvPr>
            <p:cNvSpPr/>
            <p:nvPr/>
          </p:nvSpPr>
          <p:spPr>
            <a:xfrm>
              <a:off x="10939463" y="2965831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49" name="TextBox 3148">
              <a:extLst>
                <a:ext uri="{FF2B5EF4-FFF2-40B4-BE49-F238E27FC236}">
                  <a16:creationId xmlns:a16="http://schemas.microsoft.com/office/drawing/2014/main" id="{0C3E0A81-19D1-ECF1-5649-B3A100546983}"/>
                </a:ext>
              </a:extLst>
            </p:cNvPr>
            <p:cNvSpPr txBox="1"/>
            <p:nvPr/>
          </p:nvSpPr>
          <p:spPr>
            <a:xfrm>
              <a:off x="1212321" y="3904658"/>
              <a:ext cx="1561311" cy="62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At 2 weeks and </a:t>
              </a:r>
            </a:p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4 weeks after </a:t>
              </a:r>
            </a:p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treatment initiation</a:t>
              </a:r>
            </a:p>
          </p:txBody>
        </p:sp>
        <p:sp>
          <p:nvSpPr>
            <p:cNvPr id="3150" name="TextBox 3149">
              <a:extLst>
                <a:ext uri="{FF2B5EF4-FFF2-40B4-BE49-F238E27FC236}">
                  <a16:creationId xmlns:a16="http://schemas.microsoft.com/office/drawing/2014/main" id="{5C5CF88A-1BC8-D387-117D-765417EC9A7A}"/>
                </a:ext>
              </a:extLst>
            </p:cNvPr>
            <p:cNvSpPr txBox="1"/>
            <p:nvPr/>
          </p:nvSpPr>
          <p:spPr>
            <a:xfrm>
              <a:off x="4733790" y="3944585"/>
              <a:ext cx="2678704" cy="543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venir LT Std 45 Book" panose="020B0502020203020204" pitchFamily="34" charset="0"/>
                </a:rPr>
                <a:t>Monthly for the first 18 months of treatment</a:t>
              </a:r>
            </a:p>
          </p:txBody>
        </p:sp>
        <p:sp>
          <p:nvSpPr>
            <p:cNvPr id="3151" name="TextBox 3150">
              <a:extLst>
                <a:ext uri="{FF2B5EF4-FFF2-40B4-BE49-F238E27FC236}">
                  <a16:creationId xmlns:a16="http://schemas.microsoft.com/office/drawing/2014/main" id="{BEE47B91-1679-3558-D695-97336B76C423}"/>
                </a:ext>
              </a:extLst>
            </p:cNvPr>
            <p:cNvSpPr txBox="1"/>
            <p:nvPr/>
          </p:nvSpPr>
          <p:spPr>
            <a:xfrm>
              <a:off x="9794482" y="3944585"/>
              <a:ext cx="1503870" cy="431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atin typeface="Avenir LT Std 45 Book" panose="020B0502020203020204" pitchFamily="34" charset="0"/>
                </a:rPr>
                <a:t>Every 3 months </a:t>
              </a:r>
            </a:p>
            <a:p>
              <a:pPr algn="ctr"/>
              <a:r>
                <a:rPr lang="en-US" sz="1050" dirty="0">
                  <a:latin typeface="Avenir LT Std 45 Book" panose="020B0502020203020204" pitchFamily="34" charset="0"/>
                </a:rPr>
                <a:t>thereafter</a:t>
              </a:r>
            </a:p>
          </p:txBody>
        </p:sp>
        <p:sp>
          <p:nvSpPr>
            <p:cNvPr id="3152" name="Rectangle 3151">
              <a:extLst>
                <a:ext uri="{FF2B5EF4-FFF2-40B4-BE49-F238E27FC236}">
                  <a16:creationId xmlns:a16="http://schemas.microsoft.com/office/drawing/2014/main" id="{5315F79C-418F-82A8-5683-1205C1E2CF23}"/>
                </a:ext>
              </a:extLst>
            </p:cNvPr>
            <p:cNvSpPr/>
            <p:nvPr/>
          </p:nvSpPr>
          <p:spPr>
            <a:xfrm>
              <a:off x="1212321" y="2803982"/>
              <a:ext cx="1563852" cy="174953"/>
            </a:xfrm>
            <a:prstGeom prst="rect">
              <a:avLst/>
            </a:prstGeom>
            <a:solidFill>
              <a:srgbClr val="1199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WEEKS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sp>
          <p:nvSpPr>
            <p:cNvPr id="3153" name="Rectangle 3152">
              <a:extLst>
                <a:ext uri="{FF2B5EF4-FFF2-40B4-BE49-F238E27FC236}">
                  <a16:creationId xmlns:a16="http://schemas.microsoft.com/office/drawing/2014/main" id="{C40F8942-38AA-2D66-92B3-CF25E8F70201}"/>
                </a:ext>
              </a:extLst>
            </p:cNvPr>
            <p:cNvSpPr/>
            <p:nvPr/>
          </p:nvSpPr>
          <p:spPr>
            <a:xfrm>
              <a:off x="1214861" y="2965789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54" name="Rectangle 3153">
              <a:extLst>
                <a:ext uri="{FF2B5EF4-FFF2-40B4-BE49-F238E27FC236}">
                  <a16:creationId xmlns:a16="http://schemas.microsoft.com/office/drawing/2014/main" id="{D33A292B-44A6-4A43-7EEF-8A2091D43819}"/>
                </a:ext>
              </a:extLst>
            </p:cNvPr>
            <p:cNvSpPr/>
            <p:nvPr/>
          </p:nvSpPr>
          <p:spPr>
            <a:xfrm>
              <a:off x="1604554" y="2965789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2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55" name="Rectangle 3154">
              <a:extLst>
                <a:ext uri="{FF2B5EF4-FFF2-40B4-BE49-F238E27FC236}">
                  <a16:creationId xmlns:a16="http://schemas.microsoft.com/office/drawing/2014/main" id="{E1FECD16-DD9A-2C42-8A89-CF7B56039B03}"/>
                </a:ext>
              </a:extLst>
            </p:cNvPr>
            <p:cNvSpPr/>
            <p:nvPr/>
          </p:nvSpPr>
          <p:spPr>
            <a:xfrm>
              <a:off x="1994247" y="2965624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3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56" name="Rectangle 3155">
              <a:extLst>
                <a:ext uri="{FF2B5EF4-FFF2-40B4-BE49-F238E27FC236}">
                  <a16:creationId xmlns:a16="http://schemas.microsoft.com/office/drawing/2014/main" id="{5FBD7CD2-E4C4-4CBC-EC37-CFAFBFC7087E}"/>
                </a:ext>
              </a:extLst>
            </p:cNvPr>
            <p:cNvSpPr/>
            <p:nvPr/>
          </p:nvSpPr>
          <p:spPr>
            <a:xfrm>
              <a:off x="2383940" y="2965624"/>
              <a:ext cx="389693" cy="344335"/>
            </a:xfrm>
            <a:prstGeom prst="rect">
              <a:avLst/>
            </a:prstGeom>
            <a:solidFill>
              <a:srgbClr val="1199FF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4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57" name="Rectangle 3156">
              <a:extLst>
                <a:ext uri="{FF2B5EF4-FFF2-40B4-BE49-F238E27FC236}">
                  <a16:creationId xmlns:a16="http://schemas.microsoft.com/office/drawing/2014/main" id="{50DEBDED-0D97-2528-9E85-631F9A9EAC88}"/>
                </a:ext>
              </a:extLst>
            </p:cNvPr>
            <p:cNvSpPr/>
            <p:nvPr/>
          </p:nvSpPr>
          <p:spPr>
            <a:xfrm>
              <a:off x="9783501" y="2965735"/>
              <a:ext cx="389693" cy="344335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anose="020B0606020202030204" pitchFamily="34" charset="0"/>
                </a:rPr>
                <a:t>1</a:t>
              </a:r>
              <a:endParaRPr lang="en-PH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58" name="Rectangle 3157">
              <a:extLst>
                <a:ext uri="{FF2B5EF4-FFF2-40B4-BE49-F238E27FC236}">
                  <a16:creationId xmlns:a16="http://schemas.microsoft.com/office/drawing/2014/main" id="{2ECC0641-42E3-7225-7F25-BB493E1196A9}"/>
                </a:ext>
              </a:extLst>
            </p:cNvPr>
            <p:cNvSpPr/>
            <p:nvPr/>
          </p:nvSpPr>
          <p:spPr>
            <a:xfrm>
              <a:off x="2773633" y="2803046"/>
              <a:ext cx="7009867" cy="16268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MONTHLY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sp>
          <p:nvSpPr>
            <p:cNvPr id="3159" name="Rectangle 3158">
              <a:extLst>
                <a:ext uri="{FF2B5EF4-FFF2-40B4-BE49-F238E27FC236}">
                  <a16:creationId xmlns:a16="http://schemas.microsoft.com/office/drawing/2014/main" id="{C0544136-F403-E22E-266D-F43E0CF1E7E8}"/>
                </a:ext>
              </a:extLst>
            </p:cNvPr>
            <p:cNvSpPr/>
            <p:nvPr/>
          </p:nvSpPr>
          <p:spPr>
            <a:xfrm>
              <a:off x="9780961" y="2801022"/>
              <a:ext cx="1548195" cy="16471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venir LT Std 45 Book" panose="020B0502020203020204" pitchFamily="34" charset="0"/>
                </a:rPr>
                <a:t>QUARTERLY</a:t>
              </a:r>
              <a:endParaRPr lang="en-PH" sz="1100" dirty="0">
                <a:latin typeface="Avenir LT Std 45 Book" panose="020B0502020203020204" pitchFamily="34" charset="0"/>
              </a:endParaRPr>
            </a:p>
          </p:txBody>
        </p:sp>
        <p:pic>
          <p:nvPicPr>
            <p:cNvPr id="3160" name="Picture 3159">
              <a:extLst>
                <a:ext uri="{FF2B5EF4-FFF2-40B4-BE49-F238E27FC236}">
                  <a16:creationId xmlns:a16="http://schemas.microsoft.com/office/drawing/2014/main" id="{88E7D1C8-43DB-C1B8-A8BA-EC3ED7ED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716" y="3359172"/>
              <a:ext cx="287367" cy="311082"/>
            </a:xfrm>
            <a:prstGeom prst="rect">
              <a:avLst/>
            </a:prstGeom>
          </p:spPr>
        </p:pic>
        <p:pic>
          <p:nvPicPr>
            <p:cNvPr id="3161" name="Picture 3160">
              <a:extLst>
                <a:ext uri="{FF2B5EF4-FFF2-40B4-BE49-F238E27FC236}">
                  <a16:creationId xmlns:a16="http://schemas.microsoft.com/office/drawing/2014/main" id="{8150ECB0-B775-C30C-185A-E300DA4E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102" y="3393377"/>
              <a:ext cx="287367" cy="311082"/>
            </a:xfrm>
            <a:prstGeom prst="rect">
              <a:avLst/>
            </a:prstGeom>
          </p:spPr>
        </p:pic>
        <p:pic>
          <p:nvPicPr>
            <p:cNvPr id="3162" name="Picture 3161">
              <a:extLst>
                <a:ext uri="{FF2B5EF4-FFF2-40B4-BE49-F238E27FC236}">
                  <a16:creationId xmlns:a16="http://schemas.microsoft.com/office/drawing/2014/main" id="{F91B9ECA-179C-18A8-17C2-A7939CBF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035" y="3377821"/>
              <a:ext cx="287367" cy="311082"/>
            </a:xfrm>
            <a:prstGeom prst="rect">
              <a:avLst/>
            </a:prstGeom>
          </p:spPr>
        </p:pic>
        <p:pic>
          <p:nvPicPr>
            <p:cNvPr id="3163" name="Picture 3162">
              <a:extLst>
                <a:ext uri="{FF2B5EF4-FFF2-40B4-BE49-F238E27FC236}">
                  <a16:creationId xmlns:a16="http://schemas.microsoft.com/office/drawing/2014/main" id="{8EE322F5-D9B6-AE3B-A0EA-47A3B13F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488" y="3377821"/>
              <a:ext cx="287367" cy="311082"/>
            </a:xfrm>
            <a:prstGeom prst="rect">
              <a:avLst/>
            </a:prstGeom>
          </p:spPr>
        </p:pic>
        <p:pic>
          <p:nvPicPr>
            <p:cNvPr id="3164" name="Picture 3163">
              <a:extLst>
                <a:ext uri="{FF2B5EF4-FFF2-40B4-BE49-F238E27FC236}">
                  <a16:creationId xmlns:a16="http://schemas.microsoft.com/office/drawing/2014/main" id="{188B17AB-DE4E-26C0-8949-11A1ED71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072" y="3389896"/>
              <a:ext cx="287367" cy="311082"/>
            </a:xfrm>
            <a:prstGeom prst="rect">
              <a:avLst/>
            </a:prstGeom>
          </p:spPr>
        </p:pic>
        <p:pic>
          <p:nvPicPr>
            <p:cNvPr id="3165" name="Picture 3164">
              <a:extLst>
                <a:ext uri="{FF2B5EF4-FFF2-40B4-BE49-F238E27FC236}">
                  <a16:creationId xmlns:a16="http://schemas.microsoft.com/office/drawing/2014/main" id="{0E507317-101B-CBAC-E4B0-BABD5F1D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149" y="3377821"/>
              <a:ext cx="287367" cy="311082"/>
            </a:xfrm>
            <a:prstGeom prst="rect">
              <a:avLst/>
            </a:prstGeom>
          </p:spPr>
        </p:pic>
        <p:pic>
          <p:nvPicPr>
            <p:cNvPr id="3166" name="Picture 3165">
              <a:extLst>
                <a:ext uri="{FF2B5EF4-FFF2-40B4-BE49-F238E27FC236}">
                  <a16:creationId xmlns:a16="http://schemas.microsoft.com/office/drawing/2014/main" id="{D281C443-2778-0552-DB3E-FA50B113E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873" y="3389896"/>
              <a:ext cx="287367" cy="311082"/>
            </a:xfrm>
            <a:prstGeom prst="rect">
              <a:avLst/>
            </a:prstGeom>
          </p:spPr>
        </p:pic>
        <p:pic>
          <p:nvPicPr>
            <p:cNvPr id="3167" name="Picture 3166">
              <a:extLst>
                <a:ext uri="{FF2B5EF4-FFF2-40B4-BE49-F238E27FC236}">
                  <a16:creationId xmlns:a16="http://schemas.microsoft.com/office/drawing/2014/main" id="{40BA0E70-4402-8C2D-2775-5CB4A51A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326" y="3383210"/>
              <a:ext cx="287367" cy="311082"/>
            </a:xfrm>
            <a:prstGeom prst="rect">
              <a:avLst/>
            </a:prstGeom>
          </p:spPr>
        </p:pic>
        <p:pic>
          <p:nvPicPr>
            <p:cNvPr id="3168" name="Picture 3167">
              <a:extLst>
                <a:ext uri="{FF2B5EF4-FFF2-40B4-BE49-F238E27FC236}">
                  <a16:creationId xmlns:a16="http://schemas.microsoft.com/office/drawing/2014/main" id="{D30D41D9-0FE5-401B-521C-6E99BAD9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0" y="3383210"/>
              <a:ext cx="287367" cy="311082"/>
            </a:xfrm>
            <a:prstGeom prst="rect">
              <a:avLst/>
            </a:prstGeom>
          </p:spPr>
        </p:pic>
        <p:pic>
          <p:nvPicPr>
            <p:cNvPr id="3169" name="Picture 3168">
              <a:extLst>
                <a:ext uri="{FF2B5EF4-FFF2-40B4-BE49-F238E27FC236}">
                  <a16:creationId xmlns:a16="http://schemas.microsoft.com/office/drawing/2014/main" id="{79F9B0F6-DB8C-AAB1-4BD1-CC5754CD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987" y="3377821"/>
              <a:ext cx="287367" cy="311082"/>
            </a:xfrm>
            <a:prstGeom prst="rect">
              <a:avLst/>
            </a:prstGeom>
          </p:spPr>
        </p:pic>
        <p:pic>
          <p:nvPicPr>
            <p:cNvPr id="3170" name="Picture 3169">
              <a:extLst>
                <a:ext uri="{FF2B5EF4-FFF2-40B4-BE49-F238E27FC236}">
                  <a16:creationId xmlns:a16="http://schemas.microsoft.com/office/drawing/2014/main" id="{E9110F61-8383-ECD8-0CD3-A36DD7CB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300" y="3375188"/>
              <a:ext cx="287367" cy="311082"/>
            </a:xfrm>
            <a:prstGeom prst="rect">
              <a:avLst/>
            </a:prstGeom>
          </p:spPr>
        </p:pic>
        <p:pic>
          <p:nvPicPr>
            <p:cNvPr id="3171" name="Picture 3170">
              <a:extLst>
                <a:ext uri="{FF2B5EF4-FFF2-40B4-BE49-F238E27FC236}">
                  <a16:creationId xmlns:a16="http://schemas.microsoft.com/office/drawing/2014/main" id="{2CDCB73D-9D62-E108-84D8-EF00411F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377" y="3363113"/>
              <a:ext cx="287367" cy="311082"/>
            </a:xfrm>
            <a:prstGeom prst="rect">
              <a:avLst/>
            </a:prstGeom>
          </p:spPr>
        </p:pic>
        <p:pic>
          <p:nvPicPr>
            <p:cNvPr id="3172" name="Picture 3171">
              <a:extLst>
                <a:ext uri="{FF2B5EF4-FFF2-40B4-BE49-F238E27FC236}">
                  <a16:creationId xmlns:a16="http://schemas.microsoft.com/office/drawing/2014/main" id="{5AEE7379-2340-30A6-3693-38375C59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01" y="3375188"/>
              <a:ext cx="287367" cy="311082"/>
            </a:xfrm>
            <a:prstGeom prst="rect">
              <a:avLst/>
            </a:prstGeom>
          </p:spPr>
        </p:pic>
        <p:pic>
          <p:nvPicPr>
            <p:cNvPr id="3173" name="Picture 3172">
              <a:extLst>
                <a:ext uri="{FF2B5EF4-FFF2-40B4-BE49-F238E27FC236}">
                  <a16:creationId xmlns:a16="http://schemas.microsoft.com/office/drawing/2014/main" id="{BFE68AA3-955E-DCC2-122E-760DC4B8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554" y="3368502"/>
              <a:ext cx="287367" cy="311082"/>
            </a:xfrm>
            <a:prstGeom prst="rect">
              <a:avLst/>
            </a:prstGeom>
          </p:spPr>
        </p:pic>
        <p:pic>
          <p:nvPicPr>
            <p:cNvPr id="3174" name="Picture 3173">
              <a:extLst>
                <a:ext uri="{FF2B5EF4-FFF2-40B4-BE49-F238E27FC236}">
                  <a16:creationId xmlns:a16="http://schemas.microsoft.com/office/drawing/2014/main" id="{2CA095DB-C1B5-B7AB-6D75-C542ADE9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138" y="3368502"/>
              <a:ext cx="287367" cy="311082"/>
            </a:xfrm>
            <a:prstGeom prst="rect">
              <a:avLst/>
            </a:prstGeom>
          </p:spPr>
        </p:pic>
        <p:pic>
          <p:nvPicPr>
            <p:cNvPr id="3175" name="Picture 3174">
              <a:extLst>
                <a:ext uri="{FF2B5EF4-FFF2-40B4-BE49-F238E27FC236}">
                  <a16:creationId xmlns:a16="http://schemas.microsoft.com/office/drawing/2014/main" id="{3F211415-0F7B-1742-984B-BD8B1451F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215" y="3363113"/>
              <a:ext cx="287367" cy="311082"/>
            </a:xfrm>
            <a:prstGeom prst="rect">
              <a:avLst/>
            </a:prstGeom>
          </p:spPr>
        </p:pic>
        <p:pic>
          <p:nvPicPr>
            <p:cNvPr id="3176" name="Picture 3175">
              <a:extLst>
                <a:ext uri="{FF2B5EF4-FFF2-40B4-BE49-F238E27FC236}">
                  <a16:creationId xmlns:a16="http://schemas.microsoft.com/office/drawing/2014/main" id="{00380050-CDC8-F22C-ADD8-A8D03C7E0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449" y="3378957"/>
              <a:ext cx="287367" cy="311082"/>
            </a:xfrm>
            <a:prstGeom prst="rect">
              <a:avLst/>
            </a:prstGeom>
          </p:spPr>
        </p:pic>
        <p:pic>
          <p:nvPicPr>
            <p:cNvPr id="3177" name="Picture 3176">
              <a:extLst>
                <a:ext uri="{FF2B5EF4-FFF2-40B4-BE49-F238E27FC236}">
                  <a16:creationId xmlns:a16="http://schemas.microsoft.com/office/drawing/2014/main" id="{B7F41254-9D8C-20CF-EE18-A40D35F41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526" y="3366882"/>
              <a:ext cx="287367" cy="311082"/>
            </a:xfrm>
            <a:prstGeom prst="rect">
              <a:avLst/>
            </a:prstGeom>
          </p:spPr>
        </p:pic>
        <p:pic>
          <p:nvPicPr>
            <p:cNvPr id="3178" name="Picture 3177">
              <a:extLst>
                <a:ext uri="{FF2B5EF4-FFF2-40B4-BE49-F238E27FC236}">
                  <a16:creationId xmlns:a16="http://schemas.microsoft.com/office/drawing/2014/main" id="{36D1677F-1F3A-574E-79A6-09CCCD12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250" y="3378957"/>
              <a:ext cx="287367" cy="311082"/>
            </a:xfrm>
            <a:prstGeom prst="rect">
              <a:avLst/>
            </a:prstGeom>
          </p:spPr>
        </p:pic>
        <p:pic>
          <p:nvPicPr>
            <p:cNvPr id="3179" name="Picture 3178">
              <a:extLst>
                <a:ext uri="{FF2B5EF4-FFF2-40B4-BE49-F238E27FC236}">
                  <a16:creationId xmlns:a16="http://schemas.microsoft.com/office/drawing/2014/main" id="{4ECC994B-7279-4908-4E20-427C1DE9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703" y="3372271"/>
              <a:ext cx="287367" cy="311082"/>
            </a:xfrm>
            <a:prstGeom prst="rect">
              <a:avLst/>
            </a:prstGeom>
          </p:spPr>
        </p:pic>
        <p:pic>
          <p:nvPicPr>
            <p:cNvPr id="3180" name="Picture 3179">
              <a:extLst>
                <a:ext uri="{FF2B5EF4-FFF2-40B4-BE49-F238E27FC236}">
                  <a16:creationId xmlns:a16="http://schemas.microsoft.com/office/drawing/2014/main" id="{1294B00A-80E7-84BD-D158-139BA8AD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5287" y="3372271"/>
              <a:ext cx="287367" cy="311082"/>
            </a:xfrm>
            <a:prstGeom prst="rect">
              <a:avLst/>
            </a:prstGeom>
          </p:spPr>
        </p:pic>
        <p:pic>
          <p:nvPicPr>
            <p:cNvPr id="3181" name="Picture 3180">
              <a:extLst>
                <a:ext uri="{FF2B5EF4-FFF2-40B4-BE49-F238E27FC236}">
                  <a16:creationId xmlns:a16="http://schemas.microsoft.com/office/drawing/2014/main" id="{60136D53-08AC-027C-89EA-68F62587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364" y="3366882"/>
              <a:ext cx="287367" cy="311082"/>
            </a:xfrm>
            <a:prstGeom prst="rect">
              <a:avLst/>
            </a:prstGeom>
          </p:spPr>
        </p:pic>
        <p:pic>
          <p:nvPicPr>
            <p:cNvPr id="3182" name="Picture 3181">
              <a:extLst>
                <a:ext uri="{FF2B5EF4-FFF2-40B4-BE49-F238E27FC236}">
                  <a16:creationId xmlns:a16="http://schemas.microsoft.com/office/drawing/2014/main" id="{CEEB1F95-BA75-D719-0B1C-5DABADA0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8" y="3366882"/>
              <a:ext cx="287367" cy="311082"/>
            </a:xfrm>
            <a:prstGeom prst="rect">
              <a:avLst/>
            </a:prstGeom>
          </p:spPr>
        </p:pic>
        <p:pic>
          <p:nvPicPr>
            <p:cNvPr id="3183" name="Picture 3182">
              <a:extLst>
                <a:ext uri="{FF2B5EF4-FFF2-40B4-BE49-F238E27FC236}">
                  <a16:creationId xmlns:a16="http://schemas.microsoft.com/office/drawing/2014/main" id="{1DC30A97-4DA7-A38D-6E60-5AB1B3AEB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6675" y="3361493"/>
              <a:ext cx="287367" cy="311082"/>
            </a:xfrm>
            <a:prstGeom prst="rect">
              <a:avLst/>
            </a:prstGeom>
          </p:spPr>
        </p:pic>
        <p:cxnSp>
          <p:nvCxnSpPr>
            <p:cNvPr id="3184" name="Straight Connector 3183">
              <a:extLst>
                <a:ext uri="{FF2B5EF4-FFF2-40B4-BE49-F238E27FC236}">
                  <a16:creationId xmlns:a16="http://schemas.microsoft.com/office/drawing/2014/main" id="{C781C772-F70C-6F1D-F58E-BCE643DE6FD6}"/>
                </a:ext>
              </a:extLst>
            </p:cNvPr>
            <p:cNvCxnSpPr>
              <a:cxnSpLocks/>
            </p:cNvCxnSpPr>
            <p:nvPr/>
          </p:nvCxnSpPr>
          <p:spPr>
            <a:xfrm>
              <a:off x="1212321" y="3389896"/>
              <a:ext cx="0" cy="87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5" name="Straight Connector 3184">
              <a:extLst>
                <a:ext uri="{FF2B5EF4-FFF2-40B4-BE49-F238E27FC236}">
                  <a16:creationId xmlns:a16="http://schemas.microsoft.com/office/drawing/2014/main" id="{319226D5-9B05-879C-8A4E-5FF9FDF179A1}"/>
                </a:ext>
              </a:extLst>
            </p:cNvPr>
            <p:cNvCxnSpPr>
              <a:cxnSpLocks/>
            </p:cNvCxnSpPr>
            <p:nvPr/>
          </p:nvCxnSpPr>
          <p:spPr>
            <a:xfrm>
              <a:off x="2773633" y="3375188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6" name="Straight Connector 3185">
              <a:extLst>
                <a:ext uri="{FF2B5EF4-FFF2-40B4-BE49-F238E27FC236}">
                  <a16:creationId xmlns:a16="http://schemas.microsoft.com/office/drawing/2014/main" id="{66FB481B-E68D-E637-977C-593A8D16B0C6}"/>
                </a:ext>
              </a:extLst>
            </p:cNvPr>
            <p:cNvCxnSpPr>
              <a:cxnSpLocks/>
            </p:cNvCxnSpPr>
            <p:nvPr/>
          </p:nvCxnSpPr>
          <p:spPr>
            <a:xfrm>
              <a:off x="9780961" y="3352416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7" name="Straight Arrow Connector 3186">
              <a:extLst>
                <a:ext uri="{FF2B5EF4-FFF2-40B4-BE49-F238E27FC236}">
                  <a16:creationId xmlns:a16="http://schemas.microsoft.com/office/drawing/2014/main" id="{82DBB730-1B5F-48F5-257B-8B41915D7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3632" y="4129667"/>
              <a:ext cx="17513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8" name="Straight Arrow Connector 3187">
              <a:extLst>
                <a:ext uri="{FF2B5EF4-FFF2-40B4-BE49-F238E27FC236}">
                  <a16:creationId xmlns:a16="http://schemas.microsoft.com/office/drawing/2014/main" id="{9343439F-2D4C-11B4-C7BD-ED3C1C2F4EE2}"/>
                </a:ext>
              </a:extLst>
            </p:cNvPr>
            <p:cNvCxnSpPr>
              <a:cxnSpLocks/>
            </p:cNvCxnSpPr>
            <p:nvPr/>
          </p:nvCxnSpPr>
          <p:spPr>
            <a:xfrm>
              <a:off x="7634821" y="4129667"/>
              <a:ext cx="2146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9" name="Straight Connector 3188">
              <a:extLst>
                <a:ext uri="{FF2B5EF4-FFF2-40B4-BE49-F238E27FC236}">
                  <a16:creationId xmlns:a16="http://schemas.microsoft.com/office/drawing/2014/main" id="{2144689D-2563-8426-38FE-924A98281AFB}"/>
                </a:ext>
              </a:extLst>
            </p:cNvPr>
            <p:cNvCxnSpPr>
              <a:cxnSpLocks/>
            </p:cNvCxnSpPr>
            <p:nvPr/>
          </p:nvCxnSpPr>
          <p:spPr>
            <a:xfrm>
              <a:off x="11329156" y="3339670"/>
              <a:ext cx="0" cy="907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0" name="Straight Arrow Connector 3189">
              <a:extLst>
                <a:ext uri="{FF2B5EF4-FFF2-40B4-BE49-F238E27FC236}">
                  <a16:creationId xmlns:a16="http://schemas.microsoft.com/office/drawing/2014/main" id="{80D0CC7B-A6F4-25EE-67A9-272E05AD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799" y="4129667"/>
              <a:ext cx="2958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1" name="Straight Arrow Connector 3190">
              <a:extLst>
                <a:ext uri="{FF2B5EF4-FFF2-40B4-BE49-F238E27FC236}">
                  <a16:creationId xmlns:a16="http://schemas.microsoft.com/office/drawing/2014/main" id="{4A1331CC-9438-46B0-B769-2BD8AA649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0961" y="4129667"/>
              <a:ext cx="292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2" name="Straight Arrow Connector 3191">
              <a:extLst>
                <a:ext uri="{FF2B5EF4-FFF2-40B4-BE49-F238E27FC236}">
                  <a16:creationId xmlns:a16="http://schemas.microsoft.com/office/drawing/2014/main" id="{B81A8FF4-D015-CB70-78C0-12263AF57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2321" y="4129667"/>
              <a:ext cx="292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3" name="Straight Arrow Connector 3192">
              <a:extLst>
                <a:ext uri="{FF2B5EF4-FFF2-40B4-BE49-F238E27FC236}">
                  <a16:creationId xmlns:a16="http://schemas.microsoft.com/office/drawing/2014/main" id="{F5879526-FB41-DF77-D826-E9E3F5331B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5102" y="4129667"/>
              <a:ext cx="33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01" name="Rectangle 3200">
            <a:extLst>
              <a:ext uri="{FF2B5EF4-FFF2-40B4-BE49-F238E27FC236}">
                <a16:creationId xmlns:a16="http://schemas.microsoft.com/office/drawing/2014/main" id="{820AC856-89C2-274A-189A-0F1DC50E0A5B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10615-0F9F-5CDF-0BD4-E3DDEC3ED825}"/>
              </a:ext>
            </a:extLst>
          </p:cNvPr>
          <p:cNvSpPr txBox="1"/>
          <p:nvPr/>
        </p:nvSpPr>
        <p:spPr>
          <a:xfrm>
            <a:off x="771756" y="4129817"/>
            <a:ext cx="9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LT Std 45 Book" panose="020B0502020203020204" pitchFamily="34" charset="0"/>
              </a:rPr>
              <a:t>2) </a:t>
            </a:r>
            <a:endParaRPr lang="en-PH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9" y="2094343"/>
            <a:ext cx="965475" cy="71135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3" name="Rounded Rectangle 92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5" name="Rounded Rectangle 94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16579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5112A9-692C-1EFE-4193-51F44B8AF56A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8D336E-5BF1-5702-39A1-51A314FCD3ED}"/>
              </a:ext>
            </a:extLst>
          </p:cNvPr>
          <p:cNvSpPr txBox="1">
            <a:spLocks/>
          </p:cNvSpPr>
          <p:nvPr/>
        </p:nvSpPr>
        <p:spPr>
          <a:xfrm>
            <a:off x="4633572" y="2232720"/>
            <a:ext cx="5859611" cy="360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PH" sz="1800" dirty="0">
                <a:latin typeface="Avenir LT Std 45 Book" panose="020B0502020203020204" pitchFamily="34" charset="0"/>
              </a:rPr>
              <a:t>1) Call our JINARC</a:t>
            </a:r>
            <a:r>
              <a:rPr lang="en-US" sz="1800" baseline="30000" dirty="0">
                <a:latin typeface="Avenir LT Std 45 Book" panose="020B0502020203020204" pitchFamily="34" charset="0"/>
              </a:rPr>
              <a:t>®</a:t>
            </a:r>
            <a:r>
              <a:rPr lang="en-PH" sz="1800" dirty="0">
                <a:latin typeface="Avenir LT Std 45 Book" panose="020B0502020203020204" pitchFamily="34" charset="0"/>
              </a:rPr>
              <a:t> Patient Support Team and share your </a:t>
            </a:r>
            <a:r>
              <a:rPr lang="en-PH" sz="1800" b="1" dirty="0">
                <a:latin typeface="Avenir LT Std 45 Book" panose="020B0502020203020204" pitchFamily="34" charset="0"/>
              </a:rPr>
              <a:t>Liver Function Test result and prescription. </a:t>
            </a:r>
          </a:p>
          <a:p>
            <a:pPr marL="0" lvl="1" algn="just">
              <a:lnSpc>
                <a:spcPct val="120000"/>
              </a:lnSpc>
              <a:spcAft>
                <a:spcPts val="1200"/>
              </a:spcAft>
            </a:pPr>
            <a:r>
              <a:rPr lang="en-PH" sz="1800" dirty="0">
                <a:latin typeface="Avenir LT Std 45 Book" panose="020B0502020203020204" pitchFamily="34" charset="0"/>
              </a:rPr>
              <a:t>	Telefax: ‪02-7-576-0257</a:t>
            </a:r>
          </a:p>
          <a:p>
            <a:pPr marL="0" lvl="1" algn="just">
              <a:lnSpc>
                <a:spcPct val="120000"/>
              </a:lnSpc>
              <a:spcAft>
                <a:spcPts val="1200"/>
              </a:spcAft>
            </a:pPr>
            <a:r>
              <a:rPr lang="en-PH" sz="1800" dirty="0">
                <a:latin typeface="Avenir LT Std 45 Book" panose="020B0502020203020204" pitchFamily="34" charset="0"/>
              </a:rPr>
              <a:t>	GLOBE: ‪0917-300-6456 (w/ Viber)</a:t>
            </a:r>
          </a:p>
          <a:p>
            <a:pPr marL="0" lvl="1" algn="just">
              <a:lnSpc>
                <a:spcPct val="120000"/>
              </a:lnSpc>
              <a:spcAft>
                <a:spcPts val="1200"/>
              </a:spcAft>
            </a:pPr>
            <a:r>
              <a:rPr lang="en-PH" sz="1800" dirty="0">
                <a:latin typeface="Avenir LT Std 45 Book" panose="020B0502020203020204" pitchFamily="34" charset="0"/>
              </a:rPr>
              <a:t>	SMART: ‪0999-886-9801 (w/ Viber)</a:t>
            </a:r>
          </a:p>
          <a:p>
            <a:pPr marL="0" lvl="1" algn="just">
              <a:lnSpc>
                <a:spcPct val="120000"/>
              </a:lnSpc>
            </a:pPr>
            <a:r>
              <a:rPr lang="en-PH" sz="1800" dirty="0">
                <a:latin typeface="Avenir LT Std 45 Book" panose="020B0502020203020204" pitchFamily="34" charset="0"/>
              </a:rPr>
              <a:t>2) After you are enrolled in the JINARC</a:t>
            </a:r>
            <a:r>
              <a:rPr lang="en-US" sz="1800" baseline="30000" dirty="0">
                <a:latin typeface="Avenir LT Std 45 Book" panose="020B0502020203020204" pitchFamily="34" charset="0"/>
              </a:rPr>
              <a:t>®</a:t>
            </a:r>
            <a:r>
              <a:rPr lang="en-PH" sz="1800" dirty="0">
                <a:latin typeface="Avenir LT Std 45 Book" panose="020B0502020203020204" pitchFamily="34" charset="0"/>
              </a:rPr>
              <a:t> RMP, you can now call to order &amp; fill prescription.</a:t>
            </a:r>
            <a:endParaRPr lang="en-PH" sz="1600" dirty="0">
              <a:latin typeface="Avenir LT Std 45 Book" panose="020B0502020203020204" pitchFamily="34" charset="0"/>
            </a:endParaRPr>
          </a:p>
          <a:p>
            <a:pPr marL="0" lvl="1" algn="just" defTabSz="714375">
              <a:lnSpc>
                <a:spcPct val="120000"/>
              </a:lnSpc>
            </a:pPr>
            <a:r>
              <a:rPr lang="en-PH" sz="1800" dirty="0">
                <a:latin typeface="Avenir LT Std 45 Book" panose="020B0502020203020204" pitchFamily="34" charset="0"/>
              </a:rPr>
              <a:t>	   JINARC</a:t>
            </a:r>
            <a:r>
              <a:rPr lang="en-US" sz="1800" baseline="30000" dirty="0">
                <a:latin typeface="Avenir LT Std 45 Book" panose="020B0502020203020204" pitchFamily="34" charset="0"/>
              </a:rPr>
              <a:t>®</a:t>
            </a:r>
            <a:r>
              <a:rPr lang="en-PH" sz="1800" dirty="0">
                <a:latin typeface="Avenir LT Std 45 Book" panose="020B0502020203020204" pitchFamily="34" charset="0"/>
              </a:rPr>
              <a:t> is only available from JINARC</a:t>
            </a:r>
            <a:r>
              <a:rPr lang="en-US" sz="1800" baseline="30000" dirty="0">
                <a:latin typeface="Avenir LT Std 45 Book" panose="020B0502020203020204" pitchFamily="34" charset="0"/>
              </a:rPr>
              <a:t>®</a:t>
            </a:r>
            <a:r>
              <a:rPr lang="en-PH" sz="1800" dirty="0">
                <a:latin typeface="Avenir LT Std 45 Book" panose="020B0502020203020204" pitchFamily="34" charset="0"/>
              </a:rPr>
              <a:t> RMP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B7EB9B-58A2-908D-FCEF-4C4300C5C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32" y="5347095"/>
            <a:ext cx="305303" cy="3053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70A3DDC-944B-22D5-A4E0-93711EA1D6BA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E3BFA6-8D65-E93C-1866-C9457B9F6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1970" y="2997995"/>
            <a:ext cx="364765" cy="36476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3A37C2C-6347-E9FC-D3EB-74AA988BA3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55076" y="3552957"/>
            <a:ext cx="338555" cy="33855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65951416-A942-915B-7CF2-84C616C3FF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173542" y="4140398"/>
            <a:ext cx="301625" cy="314193"/>
          </a:xfrm>
          <a:prstGeom prst="rect">
            <a:avLst/>
          </a:prstGeom>
        </p:spPr>
      </p:pic>
      <p:sp>
        <p:nvSpPr>
          <p:cNvPr id="19" name="Rounded Rectangle 1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FC4E8-8B23-B94D-45AC-E22F5A7D345A}"/>
              </a:ext>
            </a:extLst>
          </p:cNvPr>
          <p:cNvSpPr/>
          <p:nvPr/>
        </p:nvSpPr>
        <p:spPr>
          <a:xfrm>
            <a:off x="4056314" y="1514916"/>
            <a:ext cx="8135685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How will I get my JINARC</a:t>
            </a:r>
            <a:r>
              <a:rPr lang="en-US" sz="22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2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medicine? 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5" y="2069406"/>
            <a:ext cx="2773110" cy="27191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9906340"/>
      </p:ext>
    </p:extLst>
  </p:cSld>
  <p:clrMapOvr>
    <a:masterClrMapping/>
  </p:clrMapOvr>
  <p:transition spd="slow" advClick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86B6D0-C7F7-6179-058F-852C9BF3CE6D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-1" y="-39042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41962-6960-01E2-5D02-B9F8E15FABF9}"/>
              </a:ext>
            </a:extLst>
          </p:cNvPr>
          <p:cNvSpPr txBox="1"/>
          <p:nvPr/>
        </p:nvSpPr>
        <p:spPr>
          <a:xfrm>
            <a:off x="4697343" y="3406424"/>
            <a:ext cx="386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venir LT Std 45 Book" panose="020B0502020203020204" pitchFamily="34" charset="0"/>
              </a:rPr>
              <a:t>Prescriber Guide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79DB6-FABA-CC31-AFBD-B63E0C1257B0}"/>
              </a:ext>
            </a:extLst>
          </p:cNvPr>
          <p:cNvSpPr txBox="1"/>
          <p:nvPr/>
        </p:nvSpPr>
        <p:spPr>
          <a:xfrm>
            <a:off x="4697343" y="4846683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>
                <a:latin typeface="Avenir LT Std 45 Book" panose="020B0502020203020204" pitchFamily="34" charset="0"/>
              </a:rPr>
              <a:t>Patient Guide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94976-F363-0FCC-E6CB-EA483EA2D6B1}"/>
              </a:ext>
            </a:extLst>
          </p:cNvPr>
          <p:cNvSpPr txBox="1"/>
          <p:nvPr/>
        </p:nvSpPr>
        <p:spPr>
          <a:xfrm>
            <a:off x="4697343" y="1966165"/>
            <a:ext cx="600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>
                <a:latin typeface="Avenir LT Std 45 Book" panose="020B0502020203020204" pitchFamily="34" charset="0"/>
              </a:rPr>
              <a:t>Tolvaptan (</a:t>
            </a:r>
            <a:r>
              <a:rPr lang="en-PH" sz="2400" dirty="0" err="1">
                <a:latin typeface="Avenir LT Std 45 Book" panose="020B0502020203020204" pitchFamily="34" charset="0"/>
              </a:rPr>
              <a:t>Jinarc</a:t>
            </a:r>
            <a:r>
              <a:rPr lang="en-US" sz="2400" baseline="30000" dirty="0">
                <a:latin typeface="Avenir LT Std 45 Book" panose="020B0502020203020204" pitchFamily="34" charset="0"/>
              </a:rPr>
              <a:t>®</a:t>
            </a:r>
            <a:r>
              <a:rPr lang="en-PH" sz="2400" dirty="0">
                <a:latin typeface="Avenir LT Std 45 Book" panose="020B0502020203020204" pitchFamily="34" charset="0"/>
              </a:rPr>
              <a:t>)</a:t>
            </a:r>
            <a:r>
              <a:rPr lang="en-PH" sz="2400" baseline="0" dirty="0">
                <a:latin typeface="Avenir LT Std 45 Book" panose="020B0502020203020204" pitchFamily="34" charset="0"/>
              </a:rPr>
              <a:t> Prescribing Information</a:t>
            </a:r>
            <a:endParaRPr lang="en-PH" sz="2400" dirty="0">
              <a:latin typeface="Avenir LT Std 45 Book" panose="020B05020202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D5799-0FA0-8A1E-C2BB-323D5B2EF417}"/>
              </a:ext>
            </a:extLst>
          </p:cNvPr>
          <p:cNvSpPr/>
          <p:nvPr/>
        </p:nvSpPr>
        <p:spPr>
          <a:xfrm>
            <a:off x="0" y="868872"/>
            <a:ext cx="12192000" cy="61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F16B0E55-3713-605A-2A90-E27B3447F2E1}"/>
              </a:ext>
            </a:extLst>
          </p:cNvPr>
          <p:cNvSpPr/>
          <p:nvPr/>
        </p:nvSpPr>
        <p:spPr>
          <a:xfrm>
            <a:off x="5046993" y="2460734"/>
            <a:ext cx="1432525" cy="32269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4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6452377" y="2570807"/>
            <a:ext cx="343888" cy="123742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4751699" y="2570812"/>
            <a:ext cx="343890" cy="123734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F16B0E55-3713-605A-2A90-E27B3447F2E1}"/>
              </a:ext>
            </a:extLst>
          </p:cNvPr>
          <p:cNvSpPr/>
          <p:nvPr/>
        </p:nvSpPr>
        <p:spPr>
          <a:xfrm>
            <a:off x="5046993" y="3873122"/>
            <a:ext cx="1432525" cy="32269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4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6452377" y="3983195"/>
            <a:ext cx="343888" cy="123742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4751699" y="3983200"/>
            <a:ext cx="343890" cy="123734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ounded Rectangle 20">
            <a:extLst>
              <a:ext uri="{FF2B5EF4-FFF2-40B4-BE49-F238E27FC236}">
                <a16:creationId xmlns:a16="http://schemas.microsoft.com/office/drawing/2014/main" id="{F16B0E55-3713-605A-2A90-E27B3447F2E1}"/>
              </a:ext>
            </a:extLst>
          </p:cNvPr>
          <p:cNvSpPr/>
          <p:nvPr/>
        </p:nvSpPr>
        <p:spPr>
          <a:xfrm>
            <a:off x="5046993" y="5308348"/>
            <a:ext cx="1432525" cy="32269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4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6452377" y="5418421"/>
            <a:ext cx="343888" cy="123742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4751699" y="5418426"/>
            <a:ext cx="343890" cy="123734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" y="1075446"/>
            <a:ext cx="2730200" cy="27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667">
            <a:off x="1363015" y="2109233"/>
            <a:ext cx="2111845" cy="2111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9" y="3693818"/>
            <a:ext cx="2318511" cy="20802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15F57-5C5C-6442-F9BB-A55728862BE3}"/>
              </a:ext>
            </a:extLst>
          </p:cNvPr>
          <p:cNvSpPr txBox="1"/>
          <p:nvPr/>
        </p:nvSpPr>
        <p:spPr>
          <a:xfrm>
            <a:off x="2759970" y="2470234"/>
            <a:ext cx="21425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LT Std 45 Book" panose="020B0502020203020204" pitchFamily="34" charset="0"/>
              </a:rPr>
              <a:t>Name:</a:t>
            </a:r>
          </a:p>
          <a:p>
            <a:endParaRPr lang="en-US" dirty="0">
              <a:latin typeface="Avenir LT Std 45 Book" panose="020B0502020203020204" pitchFamily="34" charset="0"/>
            </a:endParaRPr>
          </a:p>
          <a:p>
            <a:r>
              <a:rPr lang="en-US" dirty="0">
                <a:latin typeface="Avenir LT Std 45 Book" panose="020B0502020203020204" pitchFamily="34" charset="0"/>
              </a:rPr>
              <a:t>Hospital Affiliation:</a:t>
            </a:r>
          </a:p>
          <a:p>
            <a:endParaRPr lang="en-US" dirty="0">
              <a:latin typeface="Avenir LT Std 45 Book" panose="020B0502020203020204" pitchFamily="34" charset="0"/>
            </a:endParaRPr>
          </a:p>
          <a:p>
            <a:r>
              <a:rPr lang="en-US" dirty="0">
                <a:latin typeface="Avenir LT Std 45 Book" panose="020B0502020203020204" pitchFamily="34" charset="0"/>
              </a:rPr>
              <a:t>Specialty:</a:t>
            </a:r>
          </a:p>
          <a:p>
            <a:endParaRPr lang="en-US" dirty="0">
              <a:latin typeface="Avenir LT Std 45 Book" panose="020B0502020203020204" pitchFamily="34" charset="0"/>
            </a:endParaRPr>
          </a:p>
          <a:p>
            <a:r>
              <a:rPr lang="en-US" dirty="0">
                <a:latin typeface="Avenir LT Std 45 Book" panose="020B0502020203020204" pitchFamily="34" charset="0"/>
              </a:rPr>
              <a:t>Email:</a:t>
            </a:r>
          </a:p>
          <a:p>
            <a:endParaRPr lang="en-US" dirty="0">
              <a:latin typeface="Avenir LT Std 45 Book" panose="020B0502020203020204" pitchFamily="34" charset="0"/>
            </a:endParaRPr>
          </a:p>
          <a:p>
            <a:r>
              <a:rPr lang="en-US" dirty="0">
                <a:latin typeface="Avenir LT Std 45 Book" panose="020B0502020203020204" pitchFamily="34" charset="0"/>
              </a:rPr>
              <a:t>PRC License: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83E4F4-7F64-890D-DF90-801A95B7AE1B}"/>
              </a:ext>
            </a:extLst>
          </p:cNvPr>
          <p:cNvSpPr/>
          <p:nvPr/>
        </p:nvSpPr>
        <p:spPr>
          <a:xfrm>
            <a:off x="2632364" y="2320110"/>
            <a:ext cx="7084291" cy="2805501"/>
          </a:xfrm>
          <a:prstGeom prst="rect">
            <a:avLst/>
          </a:prstGeom>
          <a:noFill/>
          <a:ln w="28575">
            <a:solidFill>
              <a:srgbClr val="062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62C11F-5E29-FDDE-EF4B-54B9957DA4BA}"/>
              </a:ext>
            </a:extLst>
          </p:cNvPr>
          <p:cNvCxnSpPr/>
          <p:nvPr/>
        </p:nvCxnSpPr>
        <p:spPr>
          <a:xfrm>
            <a:off x="2632364" y="2892765"/>
            <a:ext cx="7084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E890AF-22CE-B124-6F7D-DD13C76E6119}"/>
              </a:ext>
            </a:extLst>
          </p:cNvPr>
          <p:cNvCxnSpPr/>
          <p:nvPr/>
        </p:nvCxnSpPr>
        <p:spPr>
          <a:xfrm>
            <a:off x="2632364" y="3470038"/>
            <a:ext cx="7084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375CBB-7CB4-6E40-8F2F-D2E7DFB0A2A7}"/>
              </a:ext>
            </a:extLst>
          </p:cNvPr>
          <p:cNvCxnSpPr/>
          <p:nvPr/>
        </p:nvCxnSpPr>
        <p:spPr>
          <a:xfrm>
            <a:off x="2632364" y="4033455"/>
            <a:ext cx="7084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9C2CEA-F914-2C34-AF31-3F0F7DC29FCA}"/>
              </a:ext>
            </a:extLst>
          </p:cNvPr>
          <p:cNvCxnSpPr>
            <a:cxnSpLocks/>
          </p:cNvCxnSpPr>
          <p:nvPr/>
        </p:nvCxnSpPr>
        <p:spPr>
          <a:xfrm>
            <a:off x="4968635" y="2320110"/>
            <a:ext cx="0" cy="2805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2C1EC94-0D63-1183-0B6B-2DB1A78DAB8E}"/>
              </a:ext>
            </a:extLst>
          </p:cNvPr>
          <p:cNvSpPr/>
          <p:nvPr/>
        </p:nvSpPr>
        <p:spPr>
          <a:xfrm>
            <a:off x="5116945" y="5803597"/>
            <a:ext cx="1958110" cy="306165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Submit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42F00A-AFFF-5A5A-680F-AD7011B4BDAF}"/>
              </a:ext>
            </a:extLst>
          </p:cNvPr>
          <p:cNvCxnSpPr/>
          <p:nvPr/>
        </p:nvCxnSpPr>
        <p:spPr>
          <a:xfrm>
            <a:off x="2632364" y="4577741"/>
            <a:ext cx="7084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0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3E2D7-2903-B26B-AFBF-45BE5A6F78F6}"/>
              </a:ext>
            </a:extLst>
          </p:cNvPr>
          <p:cNvGrpSpPr/>
          <p:nvPr/>
        </p:nvGrpSpPr>
        <p:grpSpPr>
          <a:xfrm>
            <a:off x="3468870" y="-690564"/>
            <a:ext cx="2255971" cy="2331439"/>
            <a:chOff x="4701076" y="1934164"/>
            <a:chExt cx="2731114" cy="282247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1CE1EEC-0DC5-96EB-1DA2-BD4B3811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809" y="2027394"/>
              <a:ext cx="2672381" cy="265801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830617" y="2927911"/>
              <a:ext cx="2503056" cy="856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</a:p>
            <a:p>
              <a:pPr algn="ctr"/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JINARC</a:t>
              </a:r>
              <a:r>
                <a:rPr lang="en-US" sz="2000" b="1" baseline="30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®</a:t>
              </a:r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 RMP? 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FBB9A3-8E84-3636-E5D4-A1A2635E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76" y="2667762"/>
              <a:ext cx="443739" cy="4413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D107ED-C100-EC88-DE94-01D6246F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528" y="2427287"/>
              <a:ext cx="562951" cy="55992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8FECCDA-0CE3-A076-F462-515EC10A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46" y="1934164"/>
              <a:ext cx="851401" cy="8468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0A0118-EACE-214F-FF06-A2BB4B57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617" y="4315288"/>
              <a:ext cx="443739" cy="4413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00B07-79ED-E17F-3371-0AE59E66CC3B}"/>
              </a:ext>
            </a:extLst>
          </p:cNvPr>
          <p:cNvGrpSpPr/>
          <p:nvPr/>
        </p:nvGrpSpPr>
        <p:grpSpPr>
          <a:xfrm>
            <a:off x="6184489" y="-613554"/>
            <a:ext cx="2510370" cy="2268731"/>
            <a:chOff x="8258704" y="2027393"/>
            <a:chExt cx="3054844" cy="276079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3F69FB-D389-2370-0F78-D93D01C2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3" y="2027393"/>
              <a:ext cx="2672382" cy="265801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377068" y="2987872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Prescriber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BF7680C-2C7A-E24D-5C0E-011C9AF0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976" y="3786911"/>
              <a:ext cx="562952" cy="55992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D35C19E-0AAF-2E37-B204-2FA9DDA7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146" y="2274852"/>
              <a:ext cx="851402" cy="84682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5CEBDAC-6572-C45C-2FC1-B3EF8C68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04" y="2486573"/>
              <a:ext cx="443739" cy="44135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0C1A549-928C-667F-E994-8F2D9E27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48" y="4346836"/>
              <a:ext cx="443739" cy="4413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F3C57D-52E6-6150-5785-802BDD67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A02BF9-4301-03E1-5EF7-CF139C6218F6}"/>
              </a:ext>
            </a:extLst>
          </p:cNvPr>
          <p:cNvGrpSpPr/>
          <p:nvPr/>
        </p:nvGrpSpPr>
        <p:grpSpPr>
          <a:xfrm>
            <a:off x="8996564" y="-627856"/>
            <a:ext cx="2521852" cy="2324037"/>
            <a:chOff x="8197427" y="2027393"/>
            <a:chExt cx="3068816" cy="282809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B8FE01-E0C3-3DB0-B195-3D756AB9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2" y="2027393"/>
              <a:ext cx="2672381" cy="265801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E3490B-0DEA-F64F-8C8A-247BA2B2FF4D}"/>
                </a:ext>
              </a:extLst>
            </p:cNvPr>
            <p:cNvSpPr txBox="1"/>
            <p:nvPr/>
          </p:nvSpPr>
          <p:spPr>
            <a:xfrm>
              <a:off x="8405091" y="2923893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Patient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E5DEE62-CF41-96C5-45B4-ECD2ECD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23" y="4295567"/>
              <a:ext cx="562951" cy="55992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2FC7E13-70A9-6CF6-ED3E-6EEF7899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841" y="3758977"/>
              <a:ext cx="851402" cy="84682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80F8EED-0BB7-6795-579E-70D2C0A2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190" y="2672890"/>
              <a:ext cx="443739" cy="44135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EA55AA4-6C5A-7509-BBA0-5E2C4A929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427" y="2602039"/>
              <a:ext cx="443739" cy="44135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D672505-A03D-67D1-28ED-2B4DA5B2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398738" y="2449945"/>
            <a:ext cx="3597826" cy="58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b="1" dirty="0">
                <a:solidFill>
                  <a:srgbClr val="EAB154"/>
                </a:solidFill>
                <a:latin typeface="Avenir LT Std 65 Medium" panose="020B0803020203020204" pitchFamily="34" charset="0"/>
                <a:cs typeface="Arial" panose="020B0604020202020204" pitchFamily="34" charset="0"/>
              </a:rPr>
              <a:t>What is ADPKD?</a:t>
            </a:r>
            <a:endParaRPr lang="en-PH" sz="2000" dirty="0">
              <a:solidFill>
                <a:srgbClr val="EAB154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770077" y="616458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B3C751-4DD6-A951-4518-A65C12C64407}"/>
              </a:ext>
            </a:extLst>
          </p:cNvPr>
          <p:cNvSpPr txBox="1"/>
          <p:nvPr/>
        </p:nvSpPr>
        <p:spPr>
          <a:xfrm>
            <a:off x="5439575" y="3007694"/>
            <a:ext cx="5619598" cy="199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Avenir LT Std 45 Book" panose="020B0502020203020204" pitchFamily="34" charset="0"/>
                <a:cs typeface="Arial" panose="020B0604020202020204" pitchFamily="34" charset="0"/>
              </a:rPr>
              <a:t>Autosomal Dominant Polycystic Kidney Disease (ADPKD) is a hereditary &amp; progressive disease characterized by gradual enlargement of cysts in both kidneys leading to renal insufficiency, or reduction in kidney function, ultimately leading to End-Stage Renal Disease (ESRD).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0770076" y="5929521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65858-98E3-ECA3-4FA4-65CAC48017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8" y="2264948"/>
            <a:ext cx="4672096" cy="30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2C1EC94-0D63-1183-0B6B-2DB1A78DAB8E}"/>
              </a:ext>
            </a:extLst>
          </p:cNvPr>
          <p:cNvSpPr/>
          <p:nvPr/>
        </p:nvSpPr>
        <p:spPr>
          <a:xfrm>
            <a:off x="4667016" y="5497432"/>
            <a:ext cx="2857968" cy="306165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START THE ASSESSMENT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6B4A-2048-ED4A-35E9-E0CB132ADACC}"/>
              </a:ext>
            </a:extLst>
          </p:cNvPr>
          <p:cNvSpPr txBox="1"/>
          <p:nvPr/>
        </p:nvSpPr>
        <p:spPr>
          <a:xfrm>
            <a:off x="705461" y="2735824"/>
            <a:ext cx="11091573" cy="149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PH" sz="2400" dirty="0">
              <a:latin typeface="Avenir LT Std 45 Book" panose="020B0502020203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US" sz="2400" dirty="0">
                <a:latin typeface="Avenir LT Std 45 Book" panose="020B0502020203020204" pitchFamily="34" charset="0"/>
              </a:rPr>
              <a:t>In order for you to become a certified prescriber of </a:t>
            </a:r>
            <a:r>
              <a:rPr lang="en-US" sz="2400" dirty="0" err="1">
                <a:latin typeface="Avenir LT Std 45 Book" panose="020B0502020203020204" pitchFamily="34" charset="0"/>
              </a:rPr>
              <a:t>Jinarc</a:t>
            </a:r>
            <a:r>
              <a:rPr lang="en-US" sz="2400" dirty="0">
                <a:latin typeface="Avenir LT Std 45 Book" panose="020B0502020203020204" pitchFamily="34" charset="0"/>
              </a:rPr>
              <a:t>, you need to successfully complete the Prescriber Knowledge Assessment and correctly answer all 8 questions.</a:t>
            </a:r>
            <a:endParaRPr lang="en-PH" sz="2400" dirty="0">
              <a:latin typeface="Avenir LT Std 45 Book" panose="020B0502020203020204" pitchFamily="34" charset="0"/>
            </a:endParaRPr>
          </a:p>
        </p:txBody>
      </p:sp>
      <p:sp>
        <p:nvSpPr>
          <p:cNvPr id="25" name="Rounded Rectangle 24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8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3016146" y="2692591"/>
            <a:ext cx="7130472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/>
              <a:t>Read the </a:t>
            </a:r>
            <a:r>
              <a:rPr lang="en-US" b="1" i="1" dirty="0"/>
              <a:t>Prescribing Information </a:t>
            </a:r>
            <a:r>
              <a:rPr lang="en-US" dirty="0"/>
              <a:t>and </a:t>
            </a:r>
            <a:r>
              <a:rPr lang="en-US" b="1" i="1" dirty="0"/>
              <a:t>Prescriber Training</a:t>
            </a:r>
            <a:endParaRPr lang="en-US" dirty="0"/>
          </a:p>
          <a:p>
            <a:pPr lvl="1">
              <a:lnSpc>
                <a:spcPct val="250000"/>
              </a:lnSpc>
            </a:pPr>
            <a:r>
              <a:rPr lang="en-US" dirty="0"/>
              <a:t>Counsel patients about the risk of serious and potentially fatal liver injury associated with </a:t>
            </a:r>
            <a:r>
              <a:rPr lang="en-US" b="1" dirty="0"/>
              <a:t>JINARC®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Order and review baseline liver function tests</a:t>
            </a:r>
          </a:p>
          <a:p>
            <a:pPr lvl="1">
              <a:lnSpc>
                <a:spcPct val="250000"/>
              </a:lnSpc>
            </a:pPr>
            <a:r>
              <a:rPr lang="en-PH" dirty="0"/>
              <a:t>All of the above</a:t>
            </a:r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96074" y="3011053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723167" y="2292481"/>
            <a:ext cx="657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Before starting a new patient on </a:t>
            </a:r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45 Book" panose="020B0502020203020204" pitchFamily="34" charset="0"/>
              </a:rPr>
              <a:t>, I should:</a:t>
            </a:r>
            <a:endParaRPr lang="en-PH" sz="2000" dirty="0">
              <a:latin typeface="Avenir LT Std 45 Book" panose="020B05020202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1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96074" y="3617356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0" name="Oval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9860C6C-F46B-B537-AE16-BF07B945EEBA}"/>
              </a:ext>
            </a:extLst>
          </p:cNvPr>
          <p:cNvSpPr/>
          <p:nvPr/>
        </p:nvSpPr>
        <p:spPr>
          <a:xfrm>
            <a:off x="2896074" y="4980088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C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1" name="Oval 1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E2ECC4-7764-B8FC-3DA7-9389702CA10A}"/>
              </a:ext>
            </a:extLst>
          </p:cNvPr>
          <p:cNvSpPr/>
          <p:nvPr/>
        </p:nvSpPr>
        <p:spPr>
          <a:xfrm>
            <a:off x="2896074" y="5681299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D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3016146" y="2692591"/>
            <a:ext cx="7130472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/>
              <a:t>TRUE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FALSE</a:t>
            </a:r>
            <a:endParaRPr lang="en-PH" dirty="0"/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96074" y="3011053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723167" y="2054923"/>
            <a:ext cx="7797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Patients you identify as qualified to receive </a:t>
            </a:r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65 Medium" panose="020B0803020203020204" pitchFamily="34" charset="0"/>
              </a:rPr>
              <a:t> </a:t>
            </a:r>
            <a:r>
              <a:rPr lang="en-US" sz="2000" dirty="0">
                <a:latin typeface="Avenir LT Std 45 Book" panose="020B0502020203020204" pitchFamily="34" charset="0"/>
              </a:rPr>
              <a:t>can enroll in the </a:t>
            </a:r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65 Medium" panose="020B0803020203020204" pitchFamily="34" charset="0"/>
              </a:rPr>
              <a:t> RMP </a:t>
            </a:r>
            <a:r>
              <a:rPr lang="en-US" sz="2000" dirty="0">
                <a:latin typeface="Avenir LT Std 45 Book" panose="020B0502020203020204" pitchFamily="34" charset="0"/>
              </a:rPr>
              <a:t>in order to be able to receive treatment? </a:t>
            </a:r>
            <a:endParaRPr lang="en-PH" sz="2000" dirty="0">
              <a:latin typeface="Avenir LT Std 45 Book" panose="020B05020202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2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96074" y="3617356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8" name="Rounded Rectangle 1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3016146" y="3011053"/>
            <a:ext cx="7130472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/>
              <a:t>TRUE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FALSE</a:t>
            </a:r>
            <a:endParaRPr lang="en-PH" dirty="0"/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96074" y="3329515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723167" y="2054923"/>
            <a:ext cx="7797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45 Book" panose="020B0502020203020204" pitchFamily="34" charset="0"/>
              </a:rPr>
              <a:t> is indicated to reduce kidney cyst growth and slow kidney function decline in adults at risk of rapidly progressing autosomal dominant polycystic kidney disease (ADPKD).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3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96074" y="3935818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8" name="Rounded Rectangle 1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150512" y="1995390"/>
            <a:ext cx="8914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At 18th month of continuous </a:t>
            </a:r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45 Book" panose="020B0502020203020204" pitchFamily="34" charset="0"/>
              </a:rPr>
              <a:t> treatment, your ADPKD patient with no history of elevation of liver enzymes (AST, ALT, TBL) has returned for his/her monthly consultation, which is the appropriate course of action?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4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0364-3442-857C-3B77-AF76E8B2B96F}"/>
              </a:ext>
            </a:extLst>
          </p:cNvPr>
          <p:cNvSpPr txBox="1"/>
          <p:nvPr/>
        </p:nvSpPr>
        <p:spPr>
          <a:xfrm>
            <a:off x="2758149" y="3122962"/>
            <a:ext cx="7734360" cy="320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Order the 18th month liver function test, evaluate results of LFT, then proceed to write prescription of </a:t>
            </a:r>
            <a:r>
              <a:rPr lang="en-US" sz="1600" dirty="0">
                <a:latin typeface="Avenir LT Std 65 Medium" panose="020B0803020203020204" pitchFamily="34" charset="0"/>
              </a:rPr>
              <a:t>JINARC</a:t>
            </a:r>
            <a:r>
              <a:rPr lang="en-US" sz="1600" baseline="30000" dirty="0">
                <a:latin typeface="Avenir LT Std 65 Medium" panose="020B0803020203020204" pitchFamily="34" charset="0"/>
              </a:rPr>
              <a:t>®</a:t>
            </a:r>
            <a:r>
              <a:rPr lang="en-US" sz="1600" dirty="0">
                <a:latin typeface="Avenir LT Std 45 Book" panose="020B0502020203020204" pitchFamily="34" charset="0"/>
              </a:rPr>
              <a:t>. Advice patient to her next LFT on the 21st month.</a:t>
            </a:r>
          </a:p>
          <a:p>
            <a:pPr>
              <a:lnSpc>
                <a:spcPct val="16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Order the 18th month liver function test, evaluate results of LFT, then write prescription of </a:t>
            </a:r>
            <a:r>
              <a:rPr lang="en-US" sz="1600" dirty="0" err="1">
                <a:latin typeface="Avenir LT Std 65 Medium" panose="020B0803020203020204" pitchFamily="34" charset="0"/>
              </a:rPr>
              <a:t>JINARC</a:t>
            </a:r>
            <a:r>
              <a:rPr lang="en-US" sz="1600" baseline="30000" dirty="0" err="1">
                <a:latin typeface="Avenir LT Std 65 Medium" panose="020B0803020203020204" pitchFamily="34" charset="0"/>
              </a:rPr>
              <a:t>®</a:t>
            </a:r>
            <a:r>
              <a:rPr lang="en-US" sz="1600" dirty="0" err="1">
                <a:latin typeface="Avenir LT Std 45 Book" panose="020B0502020203020204" pitchFamily="34" charset="0"/>
              </a:rPr>
              <a:t>Advice</a:t>
            </a:r>
            <a:r>
              <a:rPr lang="en-US" sz="1600" dirty="0">
                <a:latin typeface="Avenir LT Std 45 Book" panose="020B0502020203020204" pitchFamily="34" charset="0"/>
              </a:rPr>
              <a:t> patient to return next month for her LFT. </a:t>
            </a:r>
          </a:p>
          <a:p>
            <a:pPr>
              <a:lnSpc>
                <a:spcPct val="16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Advice patient to return for her liver function test on the 21st month, then write prescription of </a:t>
            </a:r>
            <a:r>
              <a:rPr lang="en-US" sz="1600" dirty="0" err="1">
                <a:latin typeface="Avenir LT Std 65 Medium" panose="020B0803020203020204" pitchFamily="34" charset="0"/>
              </a:rPr>
              <a:t>JINARC</a:t>
            </a:r>
            <a:r>
              <a:rPr lang="en-US" sz="1600" baseline="30000" dirty="0" err="1">
                <a:latin typeface="Avenir LT Std 65 Medium" panose="020B0803020203020204" pitchFamily="34" charset="0"/>
              </a:rPr>
              <a:t>®</a:t>
            </a:r>
            <a:r>
              <a:rPr lang="en-US" sz="1600" dirty="0" err="1">
                <a:latin typeface="Avenir LT Std 45 Book" panose="020B0502020203020204" pitchFamily="34" charset="0"/>
              </a:rPr>
              <a:t>good</a:t>
            </a:r>
            <a:r>
              <a:rPr lang="en-US" sz="1600" dirty="0">
                <a:latin typeface="Avenir LT Std 45 Book" panose="020B0502020203020204" pitchFamily="34" charset="0"/>
              </a:rPr>
              <a:t> for 3 months.</a:t>
            </a:r>
          </a:p>
          <a:p>
            <a:pPr>
              <a:lnSpc>
                <a:spcPct val="160000"/>
              </a:lnSpc>
            </a:pPr>
            <a:r>
              <a:rPr lang="en-US" sz="1600" dirty="0">
                <a:latin typeface="Avenir LT Std 45 Book" panose="020B0502020203020204" pitchFamily="34" charset="0"/>
              </a:rPr>
              <a:t>Advice patient to return after two weeks for her liver function test, then write prescription of </a:t>
            </a:r>
            <a:r>
              <a:rPr lang="en-US" sz="1600" dirty="0" err="1">
                <a:latin typeface="Avenir LT Std 65 Medium" panose="020B0803020203020204" pitchFamily="34" charset="0"/>
              </a:rPr>
              <a:t>JINARC</a:t>
            </a:r>
            <a:r>
              <a:rPr lang="en-US" sz="1600" baseline="30000" dirty="0" err="1">
                <a:latin typeface="Avenir LT Std 65 Medium" panose="020B0803020203020204" pitchFamily="34" charset="0"/>
              </a:rPr>
              <a:t>®</a:t>
            </a:r>
            <a:r>
              <a:rPr lang="en-US" sz="1600" dirty="0" err="1">
                <a:latin typeface="Avenir LT Std 45 Book" panose="020B0502020203020204" pitchFamily="34" charset="0"/>
              </a:rPr>
              <a:t>good</a:t>
            </a:r>
            <a:r>
              <a:rPr lang="en-US" sz="1600" dirty="0">
                <a:latin typeface="Avenir LT Std 45 Book" panose="020B0502020203020204" pitchFamily="34" charset="0"/>
              </a:rPr>
              <a:t> for 2 weeks.</a:t>
            </a:r>
          </a:p>
        </p:txBody>
      </p:sp>
      <p:sp>
        <p:nvSpPr>
          <p:cNvPr id="10" name="Oval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F080B87-F292-5D71-06F2-89F4BDF32EF7}"/>
              </a:ext>
            </a:extLst>
          </p:cNvPr>
          <p:cNvSpPr/>
          <p:nvPr/>
        </p:nvSpPr>
        <p:spPr>
          <a:xfrm>
            <a:off x="2211176" y="3175187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1" name="Oval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5346600-0A60-651E-47B1-C266574B13B3}"/>
              </a:ext>
            </a:extLst>
          </p:cNvPr>
          <p:cNvSpPr/>
          <p:nvPr/>
        </p:nvSpPr>
        <p:spPr>
          <a:xfrm>
            <a:off x="2211176" y="3970516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3" name="Oval 12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2ACA223-893D-C8B4-9ED9-28103BFBF714}"/>
              </a:ext>
            </a:extLst>
          </p:cNvPr>
          <p:cNvSpPr/>
          <p:nvPr/>
        </p:nvSpPr>
        <p:spPr>
          <a:xfrm>
            <a:off x="2211176" y="4750232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C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5" name="Oval 14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81C6DF8-3592-6442-66D0-3231B3AEEF99}"/>
              </a:ext>
            </a:extLst>
          </p:cNvPr>
          <p:cNvSpPr/>
          <p:nvPr/>
        </p:nvSpPr>
        <p:spPr>
          <a:xfrm>
            <a:off x="2211176" y="5520712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D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4" name="Rounded Rectangle 23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3016146" y="2692591"/>
            <a:ext cx="7130472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/>
              <a:t>TRUE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FALSE</a:t>
            </a:r>
            <a:endParaRPr lang="en-PH" dirty="0"/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96074" y="3011053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723167" y="2292481"/>
            <a:ext cx="800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Patients can take </a:t>
            </a:r>
            <a:r>
              <a:rPr lang="en-US" sz="2000" dirty="0">
                <a:latin typeface="Avenir LT Std 65 Medium" panose="020B0803020203020204" pitchFamily="34" charset="0"/>
              </a:rPr>
              <a:t>JINARC</a:t>
            </a:r>
            <a:r>
              <a:rPr lang="en-US" sz="2000" baseline="30000" dirty="0"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latin typeface="Avenir LT Std 45 Book" panose="020B0502020203020204" pitchFamily="34" charset="0"/>
              </a:rPr>
              <a:t> and elect not to have blood tests done.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5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96074" y="3617356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8" name="Rounded Rectangle 1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2933018" y="2692591"/>
            <a:ext cx="7587199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50000"/>
              </a:lnSpc>
            </a:pPr>
            <a:r>
              <a:rPr lang="en-US" dirty="0">
                <a:latin typeface="Avenir LT Std 45 Book" panose="020B0502020203020204" pitchFamily="34" charset="0"/>
              </a:rPr>
              <a:t>Do not drink alcohol before you take </a:t>
            </a:r>
            <a:r>
              <a:rPr lang="en-US" dirty="0">
                <a:latin typeface="Avenir LT Std 65 Medium" panose="020B0803020203020204" pitchFamily="34" charset="0"/>
              </a:rPr>
              <a:t>JINARC</a:t>
            </a:r>
            <a:r>
              <a:rPr lang="en-US" baseline="30000" dirty="0">
                <a:latin typeface="Avenir LT Std 65 Medium" panose="020B0803020203020204" pitchFamily="34" charset="0"/>
              </a:rPr>
              <a:t>®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latin typeface="Avenir LT Std 45 Book" panose="020B0502020203020204" pitchFamily="34" charset="0"/>
              </a:rPr>
              <a:t>Stop therapy if ALT or AST is &gt;2 times the ULN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latin typeface="Avenir LT Std 45 Book" panose="020B0502020203020204" pitchFamily="34" charset="0"/>
              </a:rPr>
              <a:t>There is a risk of serious and potentially fatal liver injury associated with </a:t>
            </a:r>
            <a:r>
              <a:rPr lang="en-US" dirty="0">
                <a:latin typeface="Avenir LT Std 65 Medium" panose="020B0803020203020204" pitchFamily="34" charset="0"/>
              </a:rPr>
              <a:t>JINARC</a:t>
            </a:r>
            <a:r>
              <a:rPr lang="en-US" baseline="30000" dirty="0">
                <a:latin typeface="Avenir LT Std 65 Medium" panose="020B0803020203020204" pitchFamily="34" charset="0"/>
              </a:rPr>
              <a:t>®</a:t>
            </a:r>
            <a:r>
              <a:rPr lang="en-US" dirty="0">
                <a:latin typeface="Avenir LT Std 65 Medium" panose="020B0803020203020204" pitchFamily="34" charset="0"/>
              </a:rPr>
              <a:t> </a:t>
            </a:r>
            <a:r>
              <a:rPr lang="en-US" dirty="0">
                <a:latin typeface="Avenir LT Std 45 Book" panose="020B0502020203020204" pitchFamily="34" charset="0"/>
              </a:rPr>
              <a:t>and that blood testing and monitoring is required</a:t>
            </a:r>
          </a:p>
          <a:p>
            <a:pPr lvl="1">
              <a:lnSpc>
                <a:spcPct val="250000"/>
              </a:lnSpc>
            </a:pPr>
            <a:r>
              <a:rPr lang="en-US" dirty="0">
                <a:latin typeface="Avenir LT Std 45 Book" panose="020B0502020203020204" pitchFamily="34" charset="0"/>
              </a:rPr>
              <a:t>Patients need to have blood tests every 18 months</a:t>
            </a:r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12947" y="2983345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640040" y="2292481"/>
            <a:ext cx="713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The primary counseling message I should tell my patients is:</a:t>
            </a:r>
            <a:endParaRPr lang="en-PH" sz="2000" dirty="0">
              <a:latin typeface="Avenir LT Std 45 Book" panose="020B05020202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6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12947" y="3635828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0" name="Oval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9860C6C-F46B-B537-AE16-BF07B945EEBA}"/>
              </a:ext>
            </a:extLst>
          </p:cNvPr>
          <p:cNvSpPr/>
          <p:nvPr/>
        </p:nvSpPr>
        <p:spPr>
          <a:xfrm>
            <a:off x="2812947" y="4331662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C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1" name="Oval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E2ECC4-7764-B8FC-3DA7-9389702CA10A}"/>
              </a:ext>
            </a:extLst>
          </p:cNvPr>
          <p:cNvSpPr/>
          <p:nvPr/>
        </p:nvSpPr>
        <p:spPr>
          <a:xfrm>
            <a:off x="2812947" y="5709007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D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2933018" y="2604974"/>
            <a:ext cx="7587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oppi-pv@otsuka.com.ph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0999-8869-910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www.jinarcrmp.com.ph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Both A &amp; B</a:t>
            </a:r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12947" y="2983345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640040" y="2292481"/>
            <a:ext cx="713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Adverse event/safety information should be reported to?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7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12947" y="3783561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0" name="Oval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9860C6C-F46B-B537-AE16-BF07B945EEBA}"/>
              </a:ext>
            </a:extLst>
          </p:cNvPr>
          <p:cNvSpPr/>
          <p:nvPr/>
        </p:nvSpPr>
        <p:spPr>
          <a:xfrm>
            <a:off x="2812947" y="4605210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C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1" name="Oval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E2ECC4-7764-B8FC-3DA7-9389702CA10A}"/>
              </a:ext>
            </a:extLst>
          </p:cNvPr>
          <p:cNvSpPr/>
          <p:nvPr/>
        </p:nvSpPr>
        <p:spPr>
          <a:xfrm>
            <a:off x="2812947" y="5398764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D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8D6A79-98D0-4BBE-CF67-BFC0724D361C}"/>
              </a:ext>
            </a:extLst>
          </p:cNvPr>
          <p:cNvSpPr txBox="1"/>
          <p:nvPr/>
        </p:nvSpPr>
        <p:spPr>
          <a:xfrm>
            <a:off x="2933018" y="2604974"/>
            <a:ext cx="7587199" cy="32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FDA Drug Registration Number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Otsuka Product Involved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Patient Details</a:t>
            </a:r>
          </a:p>
          <a:p>
            <a:pPr lvl="1">
              <a:lnSpc>
                <a:spcPct val="300000"/>
              </a:lnSpc>
            </a:pPr>
            <a:r>
              <a:rPr lang="en-US" dirty="0">
                <a:latin typeface="Avenir LT Std 45 Book" panose="020B0502020203020204" pitchFamily="34" charset="0"/>
              </a:rPr>
              <a:t>Adverse Event/Safety Information Details</a:t>
            </a:r>
          </a:p>
        </p:txBody>
      </p:sp>
      <p:sp>
        <p:nvSpPr>
          <p:cNvPr id="7" name="Oval 6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C4D59D-9EFA-803F-14CE-90AF5782F1CD}"/>
              </a:ext>
            </a:extLst>
          </p:cNvPr>
          <p:cNvSpPr/>
          <p:nvPr/>
        </p:nvSpPr>
        <p:spPr>
          <a:xfrm>
            <a:off x="2812947" y="2983345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A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1EC0-6060-0AE1-A68B-DA44AB9DC903}"/>
              </a:ext>
            </a:extLst>
          </p:cNvPr>
          <p:cNvSpPr txBox="1"/>
          <p:nvPr/>
        </p:nvSpPr>
        <p:spPr>
          <a:xfrm>
            <a:off x="2640040" y="2107836"/>
            <a:ext cx="901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LT Std 45 Book" panose="020B0502020203020204" pitchFamily="34" charset="0"/>
              </a:rPr>
              <a:t>The following are mandatory adverse event/safety information to be reported, </a:t>
            </a:r>
            <a:r>
              <a:rPr lang="en-US" sz="2000" dirty="0">
                <a:latin typeface="Avenir LT Std 65 Medium" panose="020B0803020203020204" pitchFamily="34" charset="0"/>
              </a:rPr>
              <a:t>except: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A14E90-C30F-C706-F036-F0F7F70477AF}"/>
              </a:ext>
            </a:extLst>
          </p:cNvPr>
          <p:cNvSpPr/>
          <p:nvPr/>
        </p:nvSpPr>
        <p:spPr>
          <a:xfrm>
            <a:off x="350983" y="1939635"/>
            <a:ext cx="1071418" cy="1071418"/>
          </a:xfrm>
          <a:prstGeom prst="ellipse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LT Std 45 Book" panose="020B0502020203020204" pitchFamily="34" charset="0"/>
              </a:rPr>
              <a:t>Question</a:t>
            </a:r>
          </a:p>
          <a:p>
            <a:pPr algn="ctr"/>
            <a:r>
              <a:rPr lang="en-US" sz="2000" dirty="0">
                <a:latin typeface="Avenir LT Std 65 Medium" panose="020B0803020203020204" pitchFamily="34" charset="0"/>
              </a:rPr>
              <a:t>8</a:t>
            </a:r>
            <a:endParaRPr lang="en-PH" sz="2000" dirty="0">
              <a:latin typeface="Avenir LT Std 65 Medium" panose="020B0803020203020204" pitchFamily="34" charset="0"/>
            </a:endParaRPr>
          </a:p>
        </p:txBody>
      </p:sp>
      <p:sp>
        <p:nvSpPr>
          <p:cNvPr id="9" name="Oval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081682B-4E46-2CBD-C466-83CC71229CF8}"/>
              </a:ext>
            </a:extLst>
          </p:cNvPr>
          <p:cNvSpPr/>
          <p:nvPr/>
        </p:nvSpPr>
        <p:spPr>
          <a:xfrm>
            <a:off x="2812947" y="3783561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B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0" name="Oval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9860C6C-F46B-B537-AE16-BF07B945EEBA}"/>
              </a:ext>
            </a:extLst>
          </p:cNvPr>
          <p:cNvSpPr/>
          <p:nvPr/>
        </p:nvSpPr>
        <p:spPr>
          <a:xfrm>
            <a:off x="2812947" y="4605210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C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11" name="Oval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E2ECC4-7764-B8FC-3DA7-9389702CA10A}"/>
              </a:ext>
            </a:extLst>
          </p:cNvPr>
          <p:cNvSpPr/>
          <p:nvPr/>
        </p:nvSpPr>
        <p:spPr>
          <a:xfrm>
            <a:off x="2812947" y="5431420"/>
            <a:ext cx="424872" cy="424872"/>
          </a:xfrm>
          <a:prstGeom prst="ellips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Std 65 Medium" panose="020B0803020203020204" pitchFamily="34" charset="0"/>
              </a:rPr>
              <a:t>D</a:t>
            </a:r>
            <a:endParaRPr lang="en-PH" dirty="0">
              <a:latin typeface="Avenir LT Std 65 Medium" panose="020B0803020203020204" pitchFamily="34" charset="0"/>
            </a:endParaRPr>
          </a:p>
        </p:txBody>
      </p:sp>
      <p:sp>
        <p:nvSpPr>
          <p:cNvPr id="22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10400145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Next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DFD246-BEDC-7F82-10AB-F92D8FEA4EB0}"/>
              </a:ext>
            </a:extLst>
          </p:cNvPr>
          <p:cNvSpPr/>
          <p:nvPr/>
        </p:nvSpPr>
        <p:spPr>
          <a:xfrm>
            <a:off x="9240981" y="6204596"/>
            <a:ext cx="1001584" cy="306165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60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2C1EC94-0D63-1183-0B6B-2DB1A78DAB8E}"/>
              </a:ext>
            </a:extLst>
          </p:cNvPr>
          <p:cNvSpPr/>
          <p:nvPr/>
        </p:nvSpPr>
        <p:spPr>
          <a:xfrm>
            <a:off x="2643070" y="6015046"/>
            <a:ext cx="1856949" cy="361260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RETAKE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6B4A-2048-ED4A-35E9-E0CB132ADACC}"/>
              </a:ext>
            </a:extLst>
          </p:cNvPr>
          <p:cNvSpPr txBox="1"/>
          <p:nvPr/>
        </p:nvSpPr>
        <p:spPr>
          <a:xfrm>
            <a:off x="2233358" y="2420804"/>
            <a:ext cx="772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Avenir LT Std 45 Book" panose="020B0502020203020204" pitchFamily="34" charset="0"/>
              </a:rPr>
              <a:t>Your </a:t>
            </a:r>
            <a:r>
              <a:rPr lang="en-PH" dirty="0">
                <a:latin typeface="Avenir LT Std 65 Medium" panose="020B0803020203020204" pitchFamily="34" charset="0"/>
              </a:rPr>
              <a:t>Prescriber Knowledge Assessment </a:t>
            </a:r>
            <a:r>
              <a:rPr lang="en-PH" dirty="0">
                <a:latin typeface="Avenir LT Std 45 Book" panose="020B0502020203020204" pitchFamily="34" charset="0"/>
              </a:rPr>
              <a:t>score is </a:t>
            </a:r>
          </a:p>
        </p:txBody>
      </p:sp>
      <p:sp>
        <p:nvSpPr>
          <p:cNvPr id="3" name="Rectangle 2"/>
          <p:cNvSpPr/>
          <p:nvPr/>
        </p:nvSpPr>
        <p:spPr>
          <a:xfrm>
            <a:off x="5811151" y="3056930"/>
            <a:ext cx="582620" cy="7441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atin typeface="Avenir LT Std 65 Medium" panose="020B0803020203020204" pitchFamily="34" charset="0"/>
              </a:rPr>
              <a:t>5</a:t>
            </a:r>
            <a:endParaRPr lang="en-PH" sz="3600" b="1" dirty="0">
              <a:latin typeface="Avenir LT Std 65 Medium" panose="020B08030202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8332" y="391397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venir LT Std 45 Book" panose="020B0502020203020204" pitchFamily="34" charset="0"/>
              </a:rPr>
              <a:t>out of 8</a:t>
            </a:r>
            <a:endParaRPr lang="en-PH" sz="1400" dirty="0">
              <a:latin typeface="Avenir LT Std 45 Book" panose="020B05020202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0953" y="5094515"/>
            <a:ext cx="249227" cy="351064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1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43789" y="5094515"/>
            <a:ext cx="249227" cy="351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2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6625" y="5094515"/>
            <a:ext cx="249227" cy="351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3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89461" y="5094515"/>
            <a:ext cx="249227" cy="351064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4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61035" y="5094515"/>
            <a:ext cx="249227" cy="351064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5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32609" y="5094515"/>
            <a:ext cx="249227" cy="351064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6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04183" y="5094515"/>
            <a:ext cx="249227" cy="351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7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75757" y="5094515"/>
            <a:ext cx="249227" cy="351064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venir LT Std 45 Book" panose="020B0502020203020204" pitchFamily="34" charset="0"/>
              </a:rPr>
              <a:t>8</a:t>
            </a:r>
            <a:endParaRPr lang="en-PH" dirty="0">
              <a:latin typeface="Avenir LT Std 45 Book" panose="020B0502020203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4090" y="4699776"/>
            <a:ext cx="20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venir LT Std 45 Book" panose="020B0502020203020204" pitchFamily="34" charset="0"/>
              </a:rPr>
              <a:t>Your assessment result:</a:t>
            </a:r>
            <a:endParaRPr lang="en-PH" sz="1400" dirty="0">
              <a:latin typeface="Avenir LT Std 45 Book" panose="020B0502020203020204" pitchFamily="34" charset="0"/>
            </a:endParaRPr>
          </a:p>
        </p:txBody>
      </p:sp>
      <p:sp>
        <p:nvSpPr>
          <p:cNvPr id="7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205305F-0EAD-1079-6B97-91824092D61A}"/>
              </a:ext>
            </a:extLst>
          </p:cNvPr>
          <p:cNvSpPr/>
          <p:nvPr/>
        </p:nvSpPr>
        <p:spPr>
          <a:xfrm>
            <a:off x="4723325" y="6015047"/>
            <a:ext cx="2630725" cy="361260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REVIEW PRESCRBING INFORMATION</a:t>
            </a:r>
            <a:endParaRPr lang="en-PH" sz="11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21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B002A87-D75A-F6DF-DBFE-6796B1F508A6}"/>
              </a:ext>
            </a:extLst>
          </p:cNvPr>
          <p:cNvSpPr/>
          <p:nvPr/>
        </p:nvSpPr>
        <p:spPr>
          <a:xfrm>
            <a:off x="7577356" y="6015046"/>
            <a:ext cx="2411357" cy="361260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REVIEW PRESCRIBER GUIDE</a:t>
            </a:r>
            <a:endParaRPr lang="en-PH" sz="12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24E9717-E5C9-E337-1229-D67F8A625E95}"/>
              </a:ext>
            </a:extLst>
          </p:cNvPr>
          <p:cNvGrpSpPr/>
          <p:nvPr/>
        </p:nvGrpSpPr>
        <p:grpSpPr>
          <a:xfrm>
            <a:off x="785654" y="-670308"/>
            <a:ext cx="2246095" cy="2325485"/>
            <a:chOff x="1304153" y="1989802"/>
            <a:chExt cx="2672381" cy="2766839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E8FFA9-6670-4B55-5514-0E178CDD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53" y="1989802"/>
              <a:ext cx="2672381" cy="2658015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304153" y="3121677"/>
              <a:ext cx="2571465" cy="47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  <a:r>
                <a:rPr lang="en-PH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ADPKD?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FBA20C0-90DE-038C-F45E-6B7CE9CA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455" y="3909817"/>
              <a:ext cx="851402" cy="84682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CC4B36C-AF71-9EC7-1B5B-0182087D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499" y="3768007"/>
              <a:ext cx="562951" cy="55992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EEC87CD-1C6D-8AA4-3912-648B8292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760" y="1989802"/>
              <a:ext cx="443739" cy="4413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600B07-79ED-E17F-3371-0AE59E66CC3B}"/>
              </a:ext>
            </a:extLst>
          </p:cNvPr>
          <p:cNvGrpSpPr/>
          <p:nvPr/>
        </p:nvGrpSpPr>
        <p:grpSpPr>
          <a:xfrm>
            <a:off x="6184489" y="-613554"/>
            <a:ext cx="2510370" cy="2268731"/>
            <a:chOff x="8258704" y="2027393"/>
            <a:chExt cx="3054844" cy="276079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3F69FB-D389-2370-0F78-D93D01C2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3" y="2027393"/>
              <a:ext cx="2672382" cy="265801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377068" y="2987872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Prescriber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BF7680C-2C7A-E24D-5C0E-011C9AF0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976" y="3786911"/>
              <a:ext cx="562952" cy="55992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D35C19E-0AAF-2E37-B204-2FA9DDA7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146" y="2274852"/>
              <a:ext cx="851402" cy="84682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5CEBDAC-6572-C45C-2FC1-B3EF8C68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04" y="2486573"/>
              <a:ext cx="443739" cy="44135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0C1A549-928C-667F-E994-8F2D9E27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48" y="4346836"/>
              <a:ext cx="443739" cy="4413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F3C57D-52E6-6150-5785-802BDD67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A02BF9-4301-03E1-5EF7-CF139C6218F6}"/>
              </a:ext>
            </a:extLst>
          </p:cNvPr>
          <p:cNvGrpSpPr/>
          <p:nvPr/>
        </p:nvGrpSpPr>
        <p:grpSpPr>
          <a:xfrm>
            <a:off x="8996564" y="-627856"/>
            <a:ext cx="2521852" cy="2324037"/>
            <a:chOff x="8197427" y="2027393"/>
            <a:chExt cx="3068816" cy="282809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B8FE01-E0C3-3DB0-B195-3D756AB9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2" y="2027393"/>
              <a:ext cx="2672381" cy="265801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E3490B-0DEA-F64F-8C8A-247BA2B2FF4D}"/>
                </a:ext>
              </a:extLst>
            </p:cNvPr>
            <p:cNvSpPr txBox="1"/>
            <p:nvPr/>
          </p:nvSpPr>
          <p:spPr>
            <a:xfrm>
              <a:off x="8405091" y="2923893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Patient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E5DEE62-CF41-96C5-45B4-ECD2ECD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23" y="4295567"/>
              <a:ext cx="562951" cy="55992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2FC7E13-70A9-6CF6-ED3E-6EEF7899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841" y="3758977"/>
              <a:ext cx="851402" cy="84682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80F8EED-0BB7-6795-579E-70D2C0A2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190" y="2672890"/>
              <a:ext cx="443739" cy="44135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EA55AA4-6C5A-7509-BBA0-5E2C4A929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427" y="2602039"/>
              <a:ext cx="443739" cy="44135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D672505-A03D-67D1-28ED-2B4DA5B2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53987" y="2077715"/>
            <a:ext cx="615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EAB154"/>
                </a:solidFill>
                <a:latin typeface="Avenir LT Std 65 Medium" panose="020B0803020203020204" pitchFamily="34" charset="0"/>
              </a:rPr>
              <a:t>What is JINARC</a:t>
            </a:r>
            <a:r>
              <a:rPr lang="en-PH" sz="4000" b="1" baseline="30000" dirty="0">
                <a:solidFill>
                  <a:srgbClr val="EAB154"/>
                </a:solidFill>
                <a:latin typeface="Avenir LT Std 65 Medium" panose="020B0803020203020204" pitchFamily="34" charset="0"/>
              </a:rPr>
              <a:t>®</a:t>
            </a:r>
            <a:r>
              <a:rPr lang="en-PH" sz="4000" b="1" dirty="0">
                <a:solidFill>
                  <a:srgbClr val="EAB154"/>
                </a:solidFill>
                <a:latin typeface="Avenir LT Std 65 Medium" panose="020B0803020203020204" pitchFamily="34" charset="0"/>
              </a:rPr>
              <a:t> RMP?</a:t>
            </a:r>
            <a:endParaRPr lang="en-PH" sz="2800" b="1" dirty="0">
              <a:solidFill>
                <a:srgbClr val="EAB154"/>
              </a:solidFill>
              <a:latin typeface="Avenir LT Std 45 Book" panose="020B0502020203020204" pitchFamily="34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B1FCE63-EDBD-AA58-1E0B-91002276B365}"/>
              </a:ext>
            </a:extLst>
          </p:cNvPr>
          <p:cNvSpPr txBox="1"/>
          <p:nvPr/>
        </p:nvSpPr>
        <p:spPr>
          <a:xfrm>
            <a:off x="1093880" y="5370189"/>
            <a:ext cx="9413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tabLst>
                <a:tab pos="269875" algn="l"/>
              </a:tabLst>
            </a:pPr>
            <a:r>
              <a:rPr lang="en-US" sz="1200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* These symptoms may include: fatigue, nausea, abdominal discomfort, fever, rash, yellowing of the skin or eyes, dark urine, or itching.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9E303118-4349-C3A9-2BF6-977F1227AD42}"/>
              </a:ext>
            </a:extLst>
          </p:cNvPr>
          <p:cNvSpPr txBox="1"/>
          <p:nvPr/>
        </p:nvSpPr>
        <p:spPr>
          <a:xfrm>
            <a:off x="853987" y="2815644"/>
            <a:ext cx="9652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The JINARC</a:t>
            </a:r>
            <a:r>
              <a:rPr lang="en-US" sz="2000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RMP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R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isk </a:t>
            </a:r>
            <a:r>
              <a:rPr lang="en-US" sz="2000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M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anagement </a:t>
            </a:r>
            <a:r>
              <a:rPr lang="en-US" sz="2000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P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rogram) is designed to manage the risk of serious and potentially fatal liver injury associated with using JINARC</a:t>
            </a:r>
            <a:r>
              <a:rPr lang="en-US" sz="2000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, and the RMP ensures that the benefits of using JINARC</a:t>
            </a:r>
            <a:r>
              <a:rPr lang="en-US" sz="2000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outweigh its risks.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venir LT Std 45 Book" panose="020B05020202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There have been reports of acute liver failure requiring liver transplantation in patients with ADPKD on the post-marketing ADPKD experience. Discontinuation in response to laboratory abnormalities or sign or symptoms</a:t>
            </a:r>
            <a:r>
              <a:rPr lang="en-US" sz="2000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*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of liver injury can reduce the </a:t>
            </a:r>
            <a:r>
              <a:rPr lang="en-PH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risk of severe hepatotoxicity.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0770077" y="616458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0770076" y="5929521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01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FETTI">
            <a:hlinkClick r:id="" action="ppaction://media"/>
            <a:extLst>
              <a:ext uri="{FF2B5EF4-FFF2-40B4-BE49-F238E27FC236}">
                <a16:creationId xmlns:a16="http://schemas.microsoft.com/office/drawing/2014/main" id="{7B539B93-EDB8-69F7-71E7-32E7EC9E86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31" b="44752"/>
          <a:stretch/>
        </p:blipFill>
        <p:spPr>
          <a:xfrm>
            <a:off x="3512011" y="3247028"/>
            <a:ext cx="5161649" cy="1347651"/>
          </a:xfrm>
          <a:prstGeom prst="rect">
            <a:avLst/>
          </a:prstGeom>
          <a:ln w="38100">
            <a:solidFill>
              <a:srgbClr val="E6A032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223597-0800-8B22-FC30-5BCB2669FE3B}"/>
              </a:ext>
            </a:extLst>
          </p:cNvPr>
          <p:cNvSpPr/>
          <p:nvPr/>
        </p:nvSpPr>
        <p:spPr>
          <a:xfrm>
            <a:off x="0" y="917971"/>
            <a:ext cx="12192000" cy="654641"/>
          </a:xfrm>
          <a:prstGeom prst="rect">
            <a:avLst/>
          </a:prstGeom>
          <a:solidFill>
            <a:srgbClr val="0626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14FFE-6234-AF22-7716-06B3456DD396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2A4F57-23D0-7DCA-FCBE-FCE86AB652D5}"/>
              </a:ext>
            </a:extLst>
          </p:cNvPr>
          <p:cNvSpPr txBox="1"/>
          <p:nvPr/>
        </p:nvSpPr>
        <p:spPr>
          <a:xfrm>
            <a:off x="0" y="105440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Prescriber Knowledge Assessment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73FF16-2040-D59C-E2C2-F218154E23F9}"/>
              </a:ext>
            </a:extLst>
          </p:cNvPr>
          <p:cNvSpPr/>
          <p:nvPr/>
        </p:nvSpPr>
        <p:spPr>
          <a:xfrm>
            <a:off x="0" y="1572613"/>
            <a:ext cx="12192000" cy="798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5D6B4A-2048-ED4A-35E9-E0CB132ADACC}"/>
              </a:ext>
            </a:extLst>
          </p:cNvPr>
          <p:cNvSpPr txBox="1"/>
          <p:nvPr/>
        </p:nvSpPr>
        <p:spPr>
          <a:xfrm>
            <a:off x="3512010" y="3484156"/>
            <a:ext cx="5161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b="1" dirty="0">
                <a:solidFill>
                  <a:srgbClr val="00B050"/>
                </a:solidFill>
                <a:latin typeface="Avenir LT Std 65 Medium" panose="020B0803020203020204" pitchFamily="34" charset="0"/>
              </a:rPr>
              <a:t>CONGRATULATIONS!</a:t>
            </a:r>
          </a:p>
          <a:p>
            <a:pPr marL="0" lvl="1" algn="ctr"/>
            <a:r>
              <a:rPr lang="en-GB" dirty="0">
                <a:latin typeface="Avenir LT Std 65 Medium" panose="020B0803020203020204" pitchFamily="34" charset="0"/>
              </a:rPr>
              <a:t>You are now a certified </a:t>
            </a:r>
            <a:r>
              <a:rPr lang="en-GB" dirty="0" err="1">
                <a:latin typeface="Avenir LT Std 65 Medium" panose="020B0803020203020204" pitchFamily="34" charset="0"/>
              </a:rPr>
              <a:t>Jinarc</a:t>
            </a:r>
            <a:r>
              <a:rPr lang="en-US" baseline="30000" dirty="0">
                <a:latin typeface="Avenir LT Std 65 Medium" panose="020B0803020203020204" pitchFamily="34" charset="0"/>
              </a:rPr>
              <a:t>®</a:t>
            </a:r>
            <a:r>
              <a:rPr lang="en-GB" dirty="0">
                <a:latin typeface="Avenir LT Std 65 Medium" panose="020B0803020203020204" pitchFamily="34" charset="0"/>
              </a:rPr>
              <a:t> prescriber.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2733-F7E5-3EB0-5E15-59FA2509B759}"/>
              </a:ext>
            </a:extLst>
          </p:cNvPr>
          <p:cNvSpPr/>
          <p:nvPr/>
        </p:nvSpPr>
        <p:spPr>
          <a:xfrm>
            <a:off x="3512009" y="4932167"/>
            <a:ext cx="5161649" cy="757291"/>
          </a:xfrm>
          <a:prstGeom prst="rect">
            <a:avLst/>
          </a:prstGeom>
          <a:solidFill>
            <a:schemeClr val="bg1"/>
          </a:solidFill>
          <a:ln w="12700">
            <a:solidFill>
              <a:srgbClr val="062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7379A-DEF0-3090-EA0A-15DC6DB29BB9}"/>
              </a:ext>
            </a:extLst>
          </p:cNvPr>
          <p:cNvSpPr/>
          <p:nvPr/>
        </p:nvSpPr>
        <p:spPr>
          <a:xfrm>
            <a:off x="3512009" y="5678032"/>
            <a:ext cx="5161649" cy="248545"/>
          </a:xfrm>
          <a:prstGeom prst="rect">
            <a:avLst/>
          </a:prstGeom>
          <a:solidFill>
            <a:srgbClr val="062650"/>
          </a:solidFill>
          <a:ln w="12700">
            <a:solidFill>
              <a:srgbClr val="062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Avenir LT Std 45 Book" panose="020B0502020203020204" pitchFamily="34" charset="0"/>
              </a:rPr>
              <a:t>PLEASE SIGN HERE TO COMPLETE THE ASSESSMENT</a:t>
            </a:r>
            <a:endParaRPr lang="en-PH" sz="1100" dirty="0">
              <a:latin typeface="Avenir LT Std 45 Book" panose="020B0502020203020204" pitchFamily="34" charset="0"/>
            </a:endParaRP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8FB9A3A0-22F9-AA83-598E-CCD4BA3BFCBD}"/>
              </a:ext>
            </a:extLst>
          </p:cNvPr>
          <p:cNvSpPr/>
          <p:nvPr/>
        </p:nvSpPr>
        <p:spPr>
          <a:xfrm>
            <a:off x="7349218" y="5724180"/>
            <a:ext cx="543099" cy="158834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venir LT Std 45 Book" panose="020B0502020203020204" pitchFamily="34" charset="0"/>
              </a:rPr>
              <a:t>Reset</a:t>
            </a:r>
            <a:endParaRPr lang="en-PH" sz="105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7849E-843F-5F10-76E2-1EECD6311388}"/>
              </a:ext>
            </a:extLst>
          </p:cNvPr>
          <p:cNvSpPr txBox="1"/>
          <p:nvPr/>
        </p:nvSpPr>
        <p:spPr>
          <a:xfrm>
            <a:off x="4033864" y="6025503"/>
            <a:ext cx="412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dirty="0">
                <a:latin typeface="Avenir LT Std 45 Book" panose="020B0502020203020204" pitchFamily="34" charset="0"/>
              </a:rPr>
              <a:t>We will send your certificate to your registered e-mail address.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582CBA-8B10-902B-5F0D-1EE44EEC59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9202">
            <a:off x="5173367" y="1855499"/>
            <a:ext cx="1681792" cy="1719832"/>
          </a:xfrm>
          <a:prstGeom prst="rect">
            <a:avLst/>
          </a:prstGeom>
        </p:spPr>
      </p:pic>
      <p:sp>
        <p:nvSpPr>
          <p:cNvPr id="19" name="Rounded Rectangle 1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0256D3D-50F9-29C1-A5D4-766839D22297}"/>
              </a:ext>
            </a:extLst>
          </p:cNvPr>
          <p:cNvSpPr/>
          <p:nvPr/>
        </p:nvSpPr>
        <p:spPr>
          <a:xfrm>
            <a:off x="8007799" y="5724180"/>
            <a:ext cx="543099" cy="158834"/>
          </a:xfrm>
          <a:prstGeom prst="roundRect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venir LT Std 45 Book" panose="020B0502020203020204" pitchFamily="34" charset="0"/>
              </a:rPr>
              <a:t>Done</a:t>
            </a:r>
            <a:endParaRPr lang="en-PH" sz="1050" dirty="0">
              <a:solidFill>
                <a:schemeClr val="bg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0454"/>
            <a:ext cx="155446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7235"/>
            <a:ext cx="1152525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0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1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24E9717-E5C9-E337-1229-D67F8A625E95}"/>
              </a:ext>
            </a:extLst>
          </p:cNvPr>
          <p:cNvGrpSpPr/>
          <p:nvPr/>
        </p:nvGrpSpPr>
        <p:grpSpPr>
          <a:xfrm>
            <a:off x="785654" y="-670308"/>
            <a:ext cx="2246095" cy="2325485"/>
            <a:chOff x="1304153" y="1989802"/>
            <a:chExt cx="2672381" cy="276683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5E8FFA9-6670-4B55-5514-0E178CDD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53" y="1989802"/>
              <a:ext cx="2672381" cy="265801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04153" y="3121677"/>
              <a:ext cx="2571465" cy="47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  <a:r>
                <a:rPr lang="en-PH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ADPKD?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FBA20C0-90DE-038C-F45E-6B7CE9CA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455" y="3909817"/>
              <a:ext cx="851402" cy="84682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C4B36C-AF71-9EC7-1B5B-0182087D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499" y="3768007"/>
              <a:ext cx="562951" cy="5599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EC87CD-1C6D-8AA4-3912-648B8292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760" y="1989802"/>
              <a:ext cx="443739" cy="44135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A2817E-A7CB-171A-49DA-2C0171D7430B}"/>
              </a:ext>
            </a:extLst>
          </p:cNvPr>
          <p:cNvSpPr/>
          <p:nvPr/>
        </p:nvSpPr>
        <p:spPr>
          <a:xfrm>
            <a:off x="915191" y="2142596"/>
            <a:ext cx="5451741" cy="396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3200" b="1" dirty="0">
                <a:solidFill>
                  <a:srgbClr val="EAB154"/>
                </a:solidFill>
                <a:latin typeface="Avenir LT Std 65 Medium" panose="020B0803020203020204" pitchFamily="34" charset="0"/>
              </a:rPr>
              <a:t>FOR PRESCRIBERS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D3F60-8646-9AF1-857D-B7F0C6BC8A6F}"/>
              </a:ext>
            </a:extLst>
          </p:cNvPr>
          <p:cNvSpPr txBox="1"/>
          <p:nvPr/>
        </p:nvSpPr>
        <p:spPr>
          <a:xfrm>
            <a:off x="958270" y="2628343"/>
            <a:ext cx="1082279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To prescribe </a:t>
            </a:r>
            <a:r>
              <a:rPr lang="en-US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JINARC</a:t>
            </a:r>
            <a:r>
              <a:rPr lang="en-US" b="1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b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healthcare providers need to follow these steps:</a:t>
            </a:r>
          </a:p>
          <a:p>
            <a:pPr marL="80803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Complete a one-time certification process by passing the </a:t>
            </a:r>
            <a:r>
              <a:rPr lang="en-US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Prescriber Knowledge Assessment.</a:t>
            </a:r>
          </a:p>
          <a:p>
            <a:pPr marL="808038" lvl="1" indent="-51435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rgbClr val="EAB154"/>
              </a:solidFill>
              <a:latin typeface="Avenir LT Std 45 Book" panose="020B0502020203020204" pitchFamily="34" charset="0"/>
            </a:endParaRPr>
          </a:p>
          <a:p>
            <a:pPr marL="808038" lvl="1" indent="-514350">
              <a:spcAft>
                <a:spcPts val="1200"/>
              </a:spcAft>
              <a:buFont typeface="+mj-lt"/>
              <a:buAutoNum type="arabicPeriod"/>
            </a:pPr>
            <a:endParaRPr lang="en-US" sz="400" dirty="0">
              <a:solidFill>
                <a:schemeClr val="bg1"/>
              </a:solidFill>
              <a:latin typeface="Avenir LT Std 45 Book" panose="020B0502020203020204" pitchFamily="34" charset="0"/>
            </a:endParaRPr>
          </a:p>
          <a:p>
            <a:pPr marL="808038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Counsel patients and conduct </a:t>
            </a:r>
            <a:r>
              <a:rPr lang="en-US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baseline liver testing </a:t>
            </a: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before enrolling them in the </a:t>
            </a:r>
            <a:r>
              <a:rPr lang="en-US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RMP</a:t>
            </a: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, then write the prescription.</a:t>
            </a:r>
          </a:p>
          <a:p>
            <a:pPr marL="808038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Continuously monitor patients, conducting liver testing at </a:t>
            </a:r>
            <a:r>
              <a:rPr lang="en-US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specific intervals* </a:t>
            </a:r>
            <a:r>
              <a:rPr lang="en-US" dirty="0">
                <a:solidFill>
                  <a:schemeClr val="bg1"/>
                </a:solidFill>
                <a:latin typeface="Avenir LT Std 45 Book" panose="020B0502020203020204" pitchFamily="34" charset="0"/>
              </a:rPr>
              <a:t>during the first 18 months of treatment, and then </a:t>
            </a:r>
            <a:r>
              <a:rPr lang="en-US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every 3 months thereafter.</a:t>
            </a:r>
            <a:endParaRPr lang="en-PH" b="1" dirty="0">
              <a:solidFill>
                <a:srgbClr val="EAB154"/>
              </a:solidFill>
              <a:latin typeface="Avenir LT Std 45 Book" panose="020B0502020203020204" pitchFamily="34" charset="0"/>
            </a:endParaRPr>
          </a:p>
        </p:txBody>
      </p:sp>
      <p:sp>
        <p:nvSpPr>
          <p:cNvPr id="43" name="Rounded Rectangle 22">
            <a:hlinkClick r:id="rId6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1EFEB3D-93C5-9C90-0131-546579F10F43}"/>
              </a:ext>
            </a:extLst>
          </p:cNvPr>
          <p:cNvSpPr/>
          <p:nvPr/>
        </p:nvSpPr>
        <p:spPr>
          <a:xfrm>
            <a:off x="2066509" y="3611362"/>
            <a:ext cx="3326144" cy="266674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Prescriber Knowledge Assessment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D5CA6-46C2-1384-F248-198D054DEA52}"/>
              </a:ext>
            </a:extLst>
          </p:cNvPr>
          <p:cNvSpPr txBox="1"/>
          <p:nvPr/>
        </p:nvSpPr>
        <p:spPr>
          <a:xfrm>
            <a:off x="1723081" y="5414638"/>
            <a:ext cx="973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tabLst>
                <a:tab pos="182563" algn="l"/>
              </a:tabLst>
            </a:pPr>
            <a:r>
              <a:rPr lang="en-US" sz="1400" b="1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* </a:t>
            </a:r>
            <a:r>
              <a:rPr lang="en-US" sz="1400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These intervals include </a:t>
            </a:r>
            <a:r>
              <a:rPr lang="en-US" sz="1400" b="1" i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2 weeks and 4 weeks after your first dose </a:t>
            </a:r>
            <a:r>
              <a:rPr lang="en-US" sz="1400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and </a:t>
            </a:r>
            <a:r>
              <a:rPr lang="en-US" sz="1400" b="1" i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monthly for the first 18 months of treatment.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C3E2D7-2903-B26B-AFBF-45BE5A6F78F6}"/>
              </a:ext>
            </a:extLst>
          </p:cNvPr>
          <p:cNvGrpSpPr/>
          <p:nvPr/>
        </p:nvGrpSpPr>
        <p:grpSpPr>
          <a:xfrm>
            <a:off x="3468870" y="-690564"/>
            <a:ext cx="2255971" cy="2331439"/>
            <a:chOff x="4701076" y="1934164"/>
            <a:chExt cx="2731114" cy="2822477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1CE1EEC-0DC5-96EB-1DA2-BD4B3811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809" y="2027394"/>
              <a:ext cx="2672381" cy="2658015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830617" y="2927911"/>
              <a:ext cx="2503056" cy="856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</a:p>
            <a:p>
              <a:pPr algn="ctr"/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JINARC</a:t>
              </a:r>
              <a:r>
                <a:rPr lang="en-US" sz="2000" b="1" baseline="30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®</a:t>
              </a:r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 RMP?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8FBB9A3-8E84-3636-E5D4-A1A2635E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76" y="2667762"/>
              <a:ext cx="443739" cy="44135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0D107ED-C100-EC88-DE94-01D6246F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528" y="2427287"/>
              <a:ext cx="562951" cy="55992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8FECCDA-0CE3-A076-F462-515EC10A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46" y="1934164"/>
              <a:ext cx="851401" cy="84682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E0A0118-EACE-214F-FF06-A2BB4B57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617" y="4315288"/>
              <a:ext cx="443739" cy="441353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A02BF9-4301-03E1-5EF7-CF139C6218F6}"/>
              </a:ext>
            </a:extLst>
          </p:cNvPr>
          <p:cNvGrpSpPr/>
          <p:nvPr/>
        </p:nvGrpSpPr>
        <p:grpSpPr>
          <a:xfrm>
            <a:off x="8996564" y="-627856"/>
            <a:ext cx="2521852" cy="2324037"/>
            <a:chOff x="8197427" y="2027393"/>
            <a:chExt cx="3068816" cy="282809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5B8FE01-E0C3-3DB0-B195-3D756AB9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2" y="2027393"/>
              <a:ext cx="2672381" cy="26580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E3490B-0DEA-F64F-8C8A-247BA2B2FF4D}"/>
                </a:ext>
              </a:extLst>
            </p:cNvPr>
            <p:cNvSpPr txBox="1"/>
            <p:nvPr/>
          </p:nvSpPr>
          <p:spPr>
            <a:xfrm>
              <a:off x="8405091" y="2923893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Patient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E5DEE62-CF41-96C5-45B4-ECD2ECD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323" y="4295567"/>
              <a:ext cx="562951" cy="55992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2FC7E13-70A9-6CF6-ED3E-6EEF7899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841" y="3758977"/>
              <a:ext cx="851402" cy="84682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80F8EED-0BB7-6795-579E-70D2C0A2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190" y="2672890"/>
              <a:ext cx="443739" cy="44135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EA55AA4-6C5A-7509-BBA0-5E2C4A929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427" y="2602039"/>
              <a:ext cx="443739" cy="44135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D672505-A03D-67D1-28ED-2B4DA5B2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sp>
        <p:nvSpPr>
          <p:cNvPr id="75" name="Rounded Rectangle 74"/>
          <p:cNvSpPr/>
          <p:nvPr/>
        </p:nvSpPr>
        <p:spPr>
          <a:xfrm>
            <a:off x="10770077" y="616458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0770076" y="5929521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5402081" y="3689839"/>
            <a:ext cx="266674" cy="109718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1799902" y="3689844"/>
            <a:ext cx="266675" cy="109716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20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6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24E9717-E5C9-E337-1229-D67F8A625E95}"/>
              </a:ext>
            </a:extLst>
          </p:cNvPr>
          <p:cNvGrpSpPr/>
          <p:nvPr/>
        </p:nvGrpSpPr>
        <p:grpSpPr>
          <a:xfrm>
            <a:off x="785654" y="-670308"/>
            <a:ext cx="2246095" cy="2325485"/>
            <a:chOff x="1304153" y="1989802"/>
            <a:chExt cx="2672381" cy="276683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E8FFA9-6670-4B55-5514-0E178CDD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53" y="1989802"/>
              <a:ext cx="2672381" cy="265801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304153" y="3121677"/>
              <a:ext cx="2571465" cy="47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  <a:r>
                <a:rPr lang="en-PH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ADPKD?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BA20C0-90DE-038C-F45E-6B7CE9CA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455" y="3909817"/>
              <a:ext cx="851402" cy="8468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CC4B36C-AF71-9EC7-1B5B-0182087D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499" y="3768007"/>
              <a:ext cx="562951" cy="5599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EEC87CD-1C6D-8AA4-3912-648B8292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760" y="1989802"/>
              <a:ext cx="443739" cy="44135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3E2D7-2903-B26B-AFBF-45BE5A6F78F6}"/>
              </a:ext>
            </a:extLst>
          </p:cNvPr>
          <p:cNvGrpSpPr/>
          <p:nvPr/>
        </p:nvGrpSpPr>
        <p:grpSpPr>
          <a:xfrm>
            <a:off x="3468870" y="-690564"/>
            <a:ext cx="2255971" cy="2331439"/>
            <a:chOff x="4701076" y="1934164"/>
            <a:chExt cx="2731114" cy="282247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CE1EEC-0DC5-96EB-1DA2-BD4B3811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809" y="2027394"/>
              <a:ext cx="2672381" cy="265801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830617" y="2927911"/>
              <a:ext cx="2503056" cy="856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What is </a:t>
              </a:r>
            </a:p>
            <a:p>
              <a:pPr algn="ctr"/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JINARC</a:t>
              </a:r>
              <a:r>
                <a:rPr lang="en-US" sz="2000" b="1" baseline="30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®</a:t>
              </a:r>
              <a:r>
                <a:rPr lang="en-PH" sz="2000" b="1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 RMP?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FBB9A3-8E84-3636-E5D4-A1A2635E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076" y="2667762"/>
              <a:ext cx="443739" cy="44135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0D107ED-C100-EC88-DE94-01D6246F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528" y="2427287"/>
              <a:ext cx="562951" cy="55992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8FECCDA-0CE3-A076-F462-515EC10A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46" y="1934164"/>
              <a:ext cx="851401" cy="8468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E0A0118-EACE-214F-FF06-A2BB4B57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617" y="4315288"/>
              <a:ext cx="443739" cy="44135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A2817E-A7CB-171A-49DA-2C0171D7430B}"/>
              </a:ext>
            </a:extLst>
          </p:cNvPr>
          <p:cNvSpPr/>
          <p:nvPr/>
        </p:nvSpPr>
        <p:spPr>
          <a:xfrm>
            <a:off x="853987" y="2162408"/>
            <a:ext cx="3195829" cy="383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3200" b="1" dirty="0">
                <a:solidFill>
                  <a:srgbClr val="EAB154"/>
                </a:solidFill>
                <a:latin typeface="Avenir LT Std 65 Medium" panose="020B0803020203020204" pitchFamily="34" charset="0"/>
              </a:rPr>
              <a:t>FOR PATIENTS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D3F60-8646-9AF1-857D-B7F0C6BC8A6F}"/>
              </a:ext>
            </a:extLst>
          </p:cNvPr>
          <p:cNvSpPr txBox="1"/>
          <p:nvPr/>
        </p:nvSpPr>
        <p:spPr>
          <a:xfrm>
            <a:off x="853987" y="2625017"/>
            <a:ext cx="9998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To receive JINARC</a:t>
            </a:r>
            <a:r>
              <a:rPr lang="en-US" sz="2000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, patients need to follow these steps: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Understand risks associated with JINARC</a:t>
            </a:r>
            <a:r>
              <a:rPr lang="en-US" sz="2000" baseline="30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Enroll in the </a:t>
            </a:r>
            <a:r>
              <a:rPr lang="en-US" sz="2000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RMP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by calling </a:t>
            </a:r>
            <a:r>
              <a:rPr lang="en-US" sz="2000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JINARC</a:t>
            </a:r>
            <a:r>
              <a:rPr lang="en-US" sz="2000" b="1" baseline="30000" dirty="0">
                <a:solidFill>
                  <a:srgbClr val="EAB154"/>
                </a:solidFill>
                <a:latin typeface="Avenir LT Std 45 Book" panose="020B0502020203020204" pitchFamily="34" charset="0"/>
              </a:rPr>
              <a:t>®</a:t>
            </a:r>
            <a:r>
              <a:rPr lang="en-US" sz="2000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 Patient Support Team.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Complete baseline liver testing before taking your first dose, and then at </a:t>
            </a:r>
            <a:r>
              <a:rPr lang="en-US" sz="2000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specific intervals*</a:t>
            </a:r>
            <a:r>
              <a:rPr lang="en-US" sz="2000" dirty="0">
                <a:solidFill>
                  <a:srgbClr val="EAB154"/>
                </a:solidFill>
                <a:latin typeface="Avenir LT Std 45 Book" panose="020B0502020203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during the first 18 months of treatment, and </a:t>
            </a:r>
            <a:r>
              <a:rPr lang="en-US" sz="2000" b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every 3 months thereafter.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45A93-228C-CD50-FD9B-4E8E10283393}"/>
              </a:ext>
            </a:extLst>
          </p:cNvPr>
          <p:cNvSpPr txBox="1"/>
          <p:nvPr/>
        </p:nvSpPr>
        <p:spPr>
          <a:xfrm>
            <a:off x="1195314" y="5172929"/>
            <a:ext cx="9978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tabLst>
                <a:tab pos="182563" algn="l"/>
              </a:tabLst>
            </a:pPr>
            <a:r>
              <a:rPr lang="en-US" sz="1400" b="1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*	</a:t>
            </a:r>
            <a:r>
              <a:rPr lang="en-US" sz="1400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These intervals include </a:t>
            </a:r>
            <a:r>
              <a:rPr lang="en-US" sz="1400" b="1" i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2 weeks and 4 weeks after your first dose </a:t>
            </a:r>
            <a:r>
              <a:rPr lang="en-US" sz="1400" i="1" dirty="0">
                <a:solidFill>
                  <a:schemeClr val="bg1"/>
                </a:solidFill>
                <a:latin typeface="Avenir LT Std 45 Book" panose="020B0502020203020204" pitchFamily="34" charset="0"/>
              </a:rPr>
              <a:t>and </a:t>
            </a:r>
            <a:r>
              <a:rPr lang="en-US" sz="1400" b="1" i="1" dirty="0">
                <a:solidFill>
                  <a:srgbClr val="EAB154"/>
                </a:solidFill>
                <a:latin typeface="Avenir LT Std 45 Book" panose="020B0502020203020204" pitchFamily="34" charset="0"/>
              </a:rPr>
              <a:t>monthly for the first 18 months of treatment.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600B07-79ED-E17F-3371-0AE59E66CC3B}"/>
              </a:ext>
            </a:extLst>
          </p:cNvPr>
          <p:cNvGrpSpPr/>
          <p:nvPr/>
        </p:nvGrpSpPr>
        <p:grpSpPr>
          <a:xfrm>
            <a:off x="6184489" y="-613554"/>
            <a:ext cx="2510370" cy="2268731"/>
            <a:chOff x="8258704" y="2027393"/>
            <a:chExt cx="3054844" cy="276079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3F69FB-D389-2370-0F78-D93D01C2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853" y="2027393"/>
              <a:ext cx="2672382" cy="2658014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377068" y="2987872"/>
              <a:ext cx="2482756" cy="86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Avenir LT Std 65 Medium" panose="020B0803020203020204" pitchFamily="34" charset="0"/>
                  <a:cs typeface="Arial" panose="020B0604020202020204" pitchFamily="34" charset="0"/>
                </a:rPr>
                <a:t>Prescriber</a:t>
              </a:r>
            </a:p>
            <a:p>
              <a:pPr algn="ctr"/>
              <a:r>
                <a:rPr lang="en-GB" sz="2000" dirty="0">
                  <a:latin typeface="Avenir LT Std 55 Roman" panose="020B0503020203020204" pitchFamily="34" charset="0"/>
                  <a:cs typeface="Arial" panose="020B0604020202020204" pitchFamily="34" charset="0"/>
                </a:rPr>
                <a:t>Requirement</a:t>
              </a:r>
              <a:endParaRPr lang="en-PH" sz="2000" dirty="0">
                <a:latin typeface="Avenir LT Std 55 Roman" panose="020B05030202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BF7680C-2C7A-E24D-5C0E-011C9AF0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976" y="3786911"/>
              <a:ext cx="562952" cy="55992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D35C19E-0AAF-2E37-B204-2FA9DDA7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146" y="2274852"/>
              <a:ext cx="851402" cy="84682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5CEBDAC-6572-C45C-2FC1-B3EF8C68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704" y="2486573"/>
              <a:ext cx="443739" cy="44135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0C1A549-928C-667F-E994-8F2D9E27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48" y="4346836"/>
              <a:ext cx="443739" cy="44135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8F3C57D-52E6-6150-5785-802BDD67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656" y="4222357"/>
              <a:ext cx="443739" cy="441353"/>
            </a:xfrm>
            <a:prstGeom prst="rect">
              <a:avLst/>
            </a:prstGeom>
          </p:spPr>
        </p:pic>
      </p:grpSp>
      <p:sp>
        <p:nvSpPr>
          <p:cNvPr id="52" name="Rounded Rectangle 51"/>
          <p:cNvSpPr/>
          <p:nvPr/>
        </p:nvSpPr>
        <p:spPr>
          <a:xfrm>
            <a:off x="10770077" y="6164580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0770076" y="5929521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3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9710C3-990A-A74B-DA83-1DE0E35C07A5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8FDEFA-8E62-5B77-86D3-40FB3EA04E19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A1D7CF8-3420-C38C-5E30-667349161528}"/>
              </a:ext>
            </a:extLst>
          </p:cNvPr>
          <p:cNvSpPr/>
          <p:nvPr/>
        </p:nvSpPr>
        <p:spPr>
          <a:xfrm>
            <a:off x="4957715" y="1845166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What is the importance of JINARC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RMP?</a:t>
            </a:r>
            <a:endParaRPr lang="en-PH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11" name="Rectangle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7EC9965-9DC9-3A48-CF99-C204E2247536}"/>
              </a:ext>
            </a:extLst>
          </p:cNvPr>
          <p:cNvSpPr/>
          <p:nvPr/>
        </p:nvSpPr>
        <p:spPr>
          <a:xfrm>
            <a:off x="4957715" y="2553054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How to become a certified prescriber of JINARC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? </a:t>
            </a:r>
            <a:endParaRPr lang="en-PH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6" name="Rectangle 15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649A3F2-8204-6EF1-7189-17DA2DE74ACE}"/>
              </a:ext>
            </a:extLst>
          </p:cNvPr>
          <p:cNvSpPr/>
          <p:nvPr/>
        </p:nvSpPr>
        <p:spPr>
          <a:xfrm>
            <a:off x="4957715" y="3281143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How do I enroll a patient in the JINARC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RMP? </a:t>
            </a:r>
            <a:endParaRPr lang="en-PH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26" name="Rectangle 25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9F2AF93-C6FD-F477-17BD-1582D4B2AED4}"/>
              </a:ext>
            </a:extLst>
          </p:cNvPr>
          <p:cNvSpPr/>
          <p:nvPr/>
        </p:nvSpPr>
        <p:spPr>
          <a:xfrm>
            <a:off x="4957715" y="4055803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Once a patient is on JINARC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, how often should I monitor patients? </a:t>
            </a:r>
            <a:endParaRPr lang="en-PH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30" name="Rectangle 29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120287E-227A-44EB-7F46-28009BA444E5}"/>
              </a:ext>
            </a:extLst>
          </p:cNvPr>
          <p:cNvSpPr/>
          <p:nvPr/>
        </p:nvSpPr>
        <p:spPr>
          <a:xfrm>
            <a:off x="4957715" y="4830463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How should I report liver adverse events? </a:t>
            </a:r>
            <a:endParaRPr lang="en-PH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38" name="Rectangle 37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D23C798-CB06-67C9-884E-FAE34139772D}"/>
              </a:ext>
            </a:extLst>
          </p:cNvPr>
          <p:cNvSpPr/>
          <p:nvPr/>
        </p:nvSpPr>
        <p:spPr>
          <a:xfrm>
            <a:off x="4957715" y="5640450"/>
            <a:ext cx="6709349" cy="338554"/>
          </a:xfrm>
          <a:prstGeom prst="rect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BE A CERTIFIED JINARC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®</a:t>
            </a:r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PRESCRIBER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41852F0E-B264-F980-B976-F8861C25C59F}"/>
              </a:ext>
            </a:extLst>
          </p:cNvPr>
          <p:cNvSpPr/>
          <p:nvPr/>
        </p:nvSpPr>
        <p:spPr>
          <a:xfrm rot="5400000">
            <a:off x="4575682" y="1897602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152B8C2E-4EAF-C2C6-672B-AC561547D488}"/>
              </a:ext>
            </a:extLst>
          </p:cNvPr>
          <p:cNvSpPr/>
          <p:nvPr/>
        </p:nvSpPr>
        <p:spPr>
          <a:xfrm rot="5400000">
            <a:off x="4575682" y="2613654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1E01908-4071-2AE8-52F7-BAEA863AD0CC}"/>
              </a:ext>
            </a:extLst>
          </p:cNvPr>
          <p:cNvSpPr/>
          <p:nvPr/>
        </p:nvSpPr>
        <p:spPr>
          <a:xfrm rot="5400000">
            <a:off x="4611242" y="3341743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4CDB6A9-5BFA-53B1-3062-81570ED18600}"/>
              </a:ext>
            </a:extLst>
          </p:cNvPr>
          <p:cNvSpPr/>
          <p:nvPr/>
        </p:nvSpPr>
        <p:spPr>
          <a:xfrm rot="5400000">
            <a:off x="4611241" y="4116403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4C48666-4FAA-B5C3-A6A7-1427BC699353}"/>
              </a:ext>
            </a:extLst>
          </p:cNvPr>
          <p:cNvSpPr/>
          <p:nvPr/>
        </p:nvSpPr>
        <p:spPr>
          <a:xfrm rot="5400000">
            <a:off x="4611241" y="4891063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CE8943E-CE19-7EBE-2CB7-C0356B44CED4}"/>
              </a:ext>
            </a:extLst>
          </p:cNvPr>
          <p:cNvSpPr/>
          <p:nvPr/>
        </p:nvSpPr>
        <p:spPr>
          <a:xfrm rot="5400000">
            <a:off x="4611241" y="5701050"/>
            <a:ext cx="252129" cy="217353"/>
          </a:xfrm>
          <a:prstGeom prst="triangle">
            <a:avLst/>
          </a:prstGeom>
          <a:solidFill>
            <a:srgbClr val="E6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EB121-AC63-814B-E4C0-6BE8FEF21AC4}"/>
              </a:ext>
            </a:extLst>
          </p:cNvPr>
          <p:cNvSpPr/>
          <p:nvPr/>
        </p:nvSpPr>
        <p:spPr>
          <a:xfrm>
            <a:off x="0" y="6646991"/>
            <a:ext cx="31168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700" i="1" dirty="0">
                <a:solidFill>
                  <a:schemeClr val="bg1"/>
                </a:solidFill>
              </a:rPr>
              <a:t>Full prescribing information available from Tolvaptan (</a:t>
            </a:r>
            <a:r>
              <a:rPr lang="en-PH" sz="700" i="1" dirty="0" err="1">
                <a:solidFill>
                  <a:schemeClr val="bg1"/>
                </a:solidFill>
              </a:rPr>
              <a:t>Jinarc</a:t>
            </a:r>
            <a:r>
              <a:rPr lang="en-PH" sz="700" i="1" dirty="0">
                <a:solidFill>
                  <a:schemeClr val="bg1"/>
                </a:solidFill>
              </a:rPr>
              <a:t>®) Package insert</a:t>
            </a:r>
            <a:endParaRPr lang="en-US" sz="700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E6D91-AC4F-A6F4-A7C5-A8D6EDCF6D18}"/>
              </a:ext>
            </a:extLst>
          </p:cNvPr>
          <p:cNvSpPr txBox="1"/>
          <p:nvPr/>
        </p:nvSpPr>
        <p:spPr>
          <a:xfrm>
            <a:off x="9150783" y="6650748"/>
            <a:ext cx="30412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700" dirty="0" err="1"/>
              <a:t>Tolvaptan</a:t>
            </a:r>
            <a:r>
              <a:rPr lang="en-PH" sz="700" dirty="0"/>
              <a:t> (</a:t>
            </a:r>
            <a:r>
              <a:rPr lang="en-PH" sz="700" dirty="0" err="1"/>
              <a:t>Jinarc</a:t>
            </a:r>
            <a:r>
              <a:rPr lang="en-US" sz="700" dirty="0"/>
              <a:t>®</a:t>
            </a:r>
            <a:r>
              <a:rPr lang="en-PH" sz="700" dirty="0"/>
              <a:t>) [Package Insert]. Tokushima, Japan; OPC; December. 2022.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F054D-B7C1-606C-646D-30819147021A}"/>
              </a:ext>
            </a:extLst>
          </p:cNvPr>
          <p:cNvSpPr/>
          <p:nvPr/>
        </p:nvSpPr>
        <p:spPr>
          <a:xfrm>
            <a:off x="0" y="90261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1294437"/>
            <a:ext cx="3056707" cy="3056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1412">
            <a:off x="1379461" y="3581508"/>
            <a:ext cx="2973113" cy="2973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ounded Rectangle 26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8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2DED177-9F60-3978-1142-735B42D3E572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C1D13-9A56-990D-10DB-62E1C5E26BC8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C48A22-24BC-F62D-1626-96041D9D1907}"/>
              </a:ext>
            </a:extLst>
          </p:cNvPr>
          <p:cNvSpPr/>
          <p:nvPr/>
        </p:nvSpPr>
        <p:spPr>
          <a:xfrm>
            <a:off x="4056315" y="1506753"/>
            <a:ext cx="8205353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What is the importance of JINARC</a:t>
            </a:r>
            <a:r>
              <a:rPr lang="en-US" sz="20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RMP?</a:t>
            </a:r>
            <a:endParaRPr lang="en-PH" sz="2000" dirty="0">
              <a:solidFill>
                <a:schemeClr val="bg1"/>
              </a:solidFill>
              <a:latin typeface="Avenir LT Std 65 Medium" panose="020B08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8AD03-68A4-066A-8789-46360A033DCC}"/>
              </a:ext>
            </a:extLst>
          </p:cNvPr>
          <p:cNvSpPr txBox="1"/>
          <p:nvPr/>
        </p:nvSpPr>
        <p:spPr>
          <a:xfrm>
            <a:off x="4313351" y="2227581"/>
            <a:ext cx="7621612" cy="403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latin typeface="Avenir LT Std 55 Roman" panose="020B0503020203020204" pitchFamily="34" charset="0"/>
              </a:rPr>
              <a:t>The </a:t>
            </a:r>
            <a:r>
              <a:rPr lang="en-US" b="1" dirty="0">
                <a:latin typeface="Avenir LT Std 45 Book" panose="020B0502020203020204" pitchFamily="34" charset="0"/>
              </a:rPr>
              <a:t>JINARC</a:t>
            </a:r>
            <a:r>
              <a:rPr lang="en-US" b="1" baseline="30000" dirty="0">
                <a:latin typeface="Avenir LT Std 45 Book" panose="020B0502020203020204" pitchFamily="34" charset="0"/>
              </a:rPr>
              <a:t>®</a:t>
            </a:r>
            <a:r>
              <a:rPr lang="en-US" b="1" dirty="0">
                <a:latin typeface="Avenir LT Std 45 Book" panose="020B0502020203020204" pitchFamily="34" charset="0"/>
              </a:rPr>
              <a:t> RMP </a:t>
            </a:r>
            <a:r>
              <a:rPr lang="en-US" dirty="0">
                <a:latin typeface="Avenir LT Std 55 Roman" panose="020B0503020203020204" pitchFamily="34" charset="0"/>
              </a:rPr>
              <a:t>aims to reduce the risk of severe and potentially fatal liver injury associated with the use of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b="1" dirty="0">
                <a:latin typeface="Avenir LT Std 45 Book" panose="020B0502020203020204" pitchFamily="34" charset="0"/>
              </a:rPr>
              <a:t>. </a:t>
            </a:r>
          </a:p>
          <a:p>
            <a:pPr>
              <a:lnSpc>
                <a:spcPct val="120000"/>
              </a:lnSpc>
              <a:tabLst>
                <a:tab pos="442913" algn="l"/>
              </a:tabLst>
            </a:pPr>
            <a:endParaRPr lang="en-US" sz="1100" dirty="0">
              <a:latin typeface="Avenir LT Std 55 Roman" panose="020B0503020203020204" pitchFamily="34" charset="0"/>
            </a:endParaRPr>
          </a:p>
          <a:p>
            <a:pPr>
              <a:lnSpc>
                <a:spcPct val="120000"/>
              </a:lnSpc>
              <a:tabLst>
                <a:tab pos="442913" algn="l"/>
              </a:tabLst>
            </a:pPr>
            <a:r>
              <a:rPr lang="en-US" dirty="0">
                <a:latin typeface="Avenir LT Std 55 Roman" panose="020B0503020203020204" pitchFamily="34" charset="0"/>
              </a:rPr>
              <a:t>This is done by:</a:t>
            </a:r>
          </a:p>
          <a:p>
            <a:pPr marL="727075" lvl="2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T Std 55 Roman" panose="020B0503020203020204" pitchFamily="34" charset="0"/>
              </a:rPr>
              <a:t>Educating healthcare providers about: </a:t>
            </a:r>
          </a:p>
          <a:p>
            <a:pPr marL="1470025" lvl="5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venir LT Std 55 Roman" panose="020B0503020203020204" pitchFamily="34" charset="0"/>
              </a:rPr>
              <a:t>the risks of using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dirty="0">
                <a:latin typeface="Avenir LT Std 45 Book" panose="020B0502020203020204" pitchFamily="34" charset="0"/>
              </a:rPr>
              <a:t>, </a:t>
            </a:r>
          </a:p>
          <a:p>
            <a:pPr marL="1470025" lvl="5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venir LT Std 55 Roman" panose="020B0503020203020204" pitchFamily="34" charset="0"/>
              </a:rPr>
              <a:t>the importance of baseline &amp; periodic monitoring, and </a:t>
            </a:r>
          </a:p>
          <a:p>
            <a:pPr marL="1470025" lvl="5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venir LT Std 55 Roman" panose="020B0503020203020204" pitchFamily="34" charset="0"/>
              </a:rPr>
              <a:t>the need to counsel patients on the risks of using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b="1" dirty="0">
                <a:latin typeface="Avenir LT Std 45 Book" panose="020B0502020203020204" pitchFamily="34" charset="0"/>
              </a:rPr>
              <a:t>.</a:t>
            </a:r>
          </a:p>
          <a:p>
            <a:pPr marL="727075" lvl="2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T Std 55 Roman" panose="020B0503020203020204" pitchFamily="34" charset="0"/>
              </a:rPr>
              <a:t>Ensuring they follow the monitoring requirements. </a:t>
            </a:r>
          </a:p>
          <a:p>
            <a:pPr marL="727075" lvl="2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T Std 55 Roman" panose="020B0503020203020204" pitchFamily="34" charset="0"/>
              </a:rPr>
              <a:t>Informing patients about the risks and monitoring requirements. </a:t>
            </a:r>
          </a:p>
          <a:p>
            <a:pPr marL="727075" lvl="2" indent="-257175">
              <a:buFont typeface="Arial" panose="020B0604020202020204" pitchFamily="34" charset="0"/>
              <a:buChar char="•"/>
            </a:pPr>
            <a:r>
              <a:rPr lang="en-US" dirty="0">
                <a:latin typeface="Avenir LT Std 55 Roman" panose="020B0503020203020204" pitchFamily="34" charset="0"/>
              </a:rPr>
              <a:t>Additionally, all patients using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b="1" dirty="0">
                <a:latin typeface="Avenir LT Std 45 Book" panose="020B0502020203020204" pitchFamily="34" charset="0"/>
              </a:rPr>
              <a:t> </a:t>
            </a:r>
            <a:r>
              <a:rPr lang="en-US" dirty="0">
                <a:latin typeface="Avenir LT Std 55 Roman" panose="020B0503020203020204" pitchFamily="34" charset="0"/>
              </a:rPr>
              <a:t>are enrolled in a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dirty="0">
                <a:latin typeface="Avenir LT Std 45 Book" panose="020B0502020203020204" pitchFamily="34" charset="0"/>
              </a:rPr>
              <a:t> Patient Support Database</a:t>
            </a:r>
            <a:r>
              <a:rPr lang="en-US" dirty="0">
                <a:latin typeface="Avenir LT Std 65 Medium" panose="020B0803020203020204" pitchFamily="34" charset="0"/>
              </a:rPr>
              <a:t> </a:t>
            </a:r>
            <a:r>
              <a:rPr lang="en-US" dirty="0">
                <a:latin typeface="Avenir LT Std 55 Roman" panose="020B0503020203020204" pitchFamily="34" charset="0"/>
              </a:rPr>
              <a:t>to further support long term safety of </a:t>
            </a:r>
            <a:r>
              <a:rPr lang="en-US" dirty="0">
                <a:latin typeface="Avenir LT Std 45 Book" panose="020B0502020203020204" pitchFamily="34" charset="0"/>
              </a:rPr>
              <a:t>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r>
              <a:rPr lang="en-US" dirty="0">
                <a:latin typeface="Avenir LT Std 55 Roman" panose="020B0503020203020204" pitchFamily="34" charset="0"/>
              </a:rPr>
              <a:t>.</a:t>
            </a:r>
            <a:endParaRPr lang="en-PH" dirty="0">
              <a:latin typeface="Avenir LT Std 55 Roman" panose="020B0503020203020204" pitchFamily="34" charset="0"/>
            </a:endParaRPr>
          </a:p>
          <a:p>
            <a:pPr>
              <a:lnSpc>
                <a:spcPct val="120000"/>
              </a:lnSpc>
            </a:pPr>
            <a:endParaRPr lang="en-PH" sz="1100" dirty="0">
              <a:latin typeface="Avenir LT Std 55 Roman" panose="020B05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CA61C0-0439-E2B9-170A-A40E512AB6CD}"/>
              </a:ext>
            </a:extLst>
          </p:cNvPr>
          <p:cNvSpPr txBox="1"/>
          <p:nvPr/>
        </p:nvSpPr>
        <p:spPr>
          <a:xfrm>
            <a:off x="4313351" y="1937939"/>
            <a:ext cx="1304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LT Std 55 Roman" panose="020B0503020203020204" pitchFamily="34" charset="0"/>
              </a:rPr>
              <a:t>Purpose</a:t>
            </a:r>
            <a:r>
              <a:rPr kumimoji="0" lang="en-P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LT Std 55 Roman" panose="020B0503020203020204" pitchFamily="34" charset="0"/>
              </a:rPr>
              <a:t>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BA369-D1E3-CA23-EAEA-E5800F625F1D}"/>
              </a:ext>
            </a:extLst>
          </p:cNvPr>
          <p:cNvSpPr/>
          <p:nvPr/>
        </p:nvSpPr>
        <p:spPr>
          <a:xfrm>
            <a:off x="0" y="89118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ounded Rectangle 16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1" y="3272737"/>
            <a:ext cx="2834149" cy="283414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5" name="Rounded Rectangle 24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5" y="1075446"/>
            <a:ext cx="2331242" cy="2331242"/>
          </a:xfrm>
          <a:prstGeom prst="rect">
            <a:avLst/>
          </a:prstGeom>
        </p:spPr>
      </p:pic>
      <p:sp>
        <p:nvSpPr>
          <p:cNvPr id="22" name="Rounded Rectangle 21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0986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FE6D959-A8F7-151C-2004-C214C680D409}"/>
              </a:ext>
            </a:extLst>
          </p:cNvPr>
          <p:cNvSpPr/>
          <p:nvPr/>
        </p:nvSpPr>
        <p:spPr>
          <a:xfrm>
            <a:off x="1" y="0"/>
            <a:ext cx="4056314" cy="6850803"/>
          </a:xfrm>
          <a:prstGeom prst="rect">
            <a:avLst/>
          </a:prstGeom>
          <a:solidFill>
            <a:srgbClr val="062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1C187-670B-9DED-8FBD-5B7537CA238F}"/>
              </a:ext>
            </a:extLst>
          </p:cNvPr>
          <p:cNvSpPr txBox="1"/>
          <p:nvPr/>
        </p:nvSpPr>
        <p:spPr>
          <a:xfrm>
            <a:off x="4272130" y="2209051"/>
            <a:ext cx="7102898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venir LT Std 45 Book" panose="020B0502020203020204" pitchFamily="34" charset="0"/>
              </a:rPr>
              <a:t>Review the educational materials on JINARC</a:t>
            </a:r>
            <a:r>
              <a:rPr lang="en-US" baseline="30000" dirty="0">
                <a:latin typeface="Avenir LT Std 45 Book" panose="020B0502020203020204" pitchFamily="34" charset="0"/>
              </a:rPr>
              <a:t>®</a:t>
            </a:r>
            <a:endParaRPr lang="en-US" dirty="0">
              <a:latin typeface="Avenir LT Std 55 Roman" panose="020B0503020203020204" pitchFamily="34" charset="0"/>
            </a:endParaRPr>
          </a:p>
          <a:p>
            <a:pPr marL="1463675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venir LT Std 55 Roman" panose="020B0503020203020204" pitchFamily="34" charset="0"/>
              </a:rPr>
              <a:t>Prescribing Information</a:t>
            </a:r>
          </a:p>
          <a:p>
            <a:pPr marL="1446213" lvl="3" indent="-268288">
              <a:lnSpc>
                <a:spcPct val="150000"/>
              </a:lnSpc>
            </a:pPr>
            <a:endParaRPr lang="en-US" dirty="0">
              <a:latin typeface="Avenir LT Std 55 Roman" panose="020B0503020203020204" pitchFamily="34" charset="0"/>
            </a:endParaRPr>
          </a:p>
          <a:p>
            <a:pPr marL="1463675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Avenir LT Std 55 Roman" panose="020B0503020203020204" pitchFamily="34" charset="0"/>
              </a:rPr>
              <a:t>Prescriber Guide</a:t>
            </a:r>
          </a:p>
          <a:p>
            <a:pPr lvl="1" algn="l">
              <a:lnSpc>
                <a:spcPct val="150000"/>
              </a:lnSpc>
            </a:pPr>
            <a:endParaRPr lang="en-US" dirty="0">
              <a:solidFill>
                <a:srgbClr val="FF0000"/>
              </a:solidFill>
              <a:latin typeface="Avenir LT Std 55 Roman" panose="020B0503020203020204" pitchFamily="34" charset="0"/>
            </a:endParaRPr>
          </a:p>
          <a:p>
            <a:pPr lvl="1" algn="l">
              <a:lnSpc>
                <a:spcPct val="150000"/>
              </a:lnSpc>
            </a:pPr>
            <a:endParaRPr lang="en-PH" sz="700" dirty="0">
              <a:latin typeface="Avenir LT Std 55 Roman" panose="020B0503020203020204" pitchFamily="34" charset="0"/>
            </a:endParaRPr>
          </a:p>
          <a:p>
            <a:pPr marL="898525" lvl="1" indent="-449263" algn="just"/>
            <a:r>
              <a:rPr lang="en-PH" dirty="0">
                <a:latin typeface="Avenir LT Std 55 Roman" panose="020B0503020203020204" pitchFamily="34" charset="0"/>
              </a:rPr>
              <a:t>2) 	Pass the </a:t>
            </a:r>
            <a:r>
              <a:rPr lang="en-PH" b="1" dirty="0">
                <a:latin typeface="Avenir LT Std 65 Medium" panose="020B0803020203020204" pitchFamily="34" charset="0"/>
              </a:rPr>
              <a:t>Prescriber Knowledge Assessment</a:t>
            </a:r>
            <a:r>
              <a:rPr lang="en-PH" dirty="0">
                <a:latin typeface="Avenir LT Std 55 Roman" panose="020B0503020203020204" pitchFamily="34" charset="0"/>
              </a:rPr>
              <a:t>.</a:t>
            </a:r>
            <a:r>
              <a:rPr lang="en-US" dirty="0">
                <a:latin typeface="Avenir LT Std 55 Roman" panose="020B0503020203020204" pitchFamily="34" charset="0"/>
              </a:rPr>
              <a:t> Once you fulfill the requirement, the JINARC® RMP will send the certification to your registered e-mail address.</a:t>
            </a:r>
            <a:r>
              <a:rPr lang="en-PH" dirty="0">
                <a:latin typeface="Avenir LT Std 55 Roman" panose="020B0503020203020204" pitchFamily="34" charset="0"/>
              </a:rPr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F9C59-65A2-459F-D2D0-0763CCB84618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C9965-9DC9-3A48-CF99-C204E2247536}"/>
              </a:ext>
            </a:extLst>
          </p:cNvPr>
          <p:cNvSpPr/>
          <p:nvPr/>
        </p:nvSpPr>
        <p:spPr>
          <a:xfrm>
            <a:off x="4035364" y="1508785"/>
            <a:ext cx="8156635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How to become a certified prescriber of JINARC</a:t>
            </a:r>
            <a:r>
              <a:rPr lang="en-US" sz="20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? </a:t>
            </a:r>
            <a:endParaRPr lang="en-PH" sz="2000" dirty="0">
              <a:solidFill>
                <a:schemeClr val="bg1"/>
              </a:solidFill>
              <a:latin typeface="Avenir LT Std 65 Medium" panose="020B08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981940" y="3140416"/>
            <a:ext cx="2132559" cy="28461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hlinkHover r:id="" action="ppaction://noaction" highlightClick="1"/>
          </p:cNvPr>
          <p:cNvSpPr/>
          <p:nvPr/>
        </p:nvSpPr>
        <p:spPr>
          <a:xfrm>
            <a:off x="5981940" y="5419366"/>
            <a:ext cx="4169996" cy="306165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Take the Prescriber Knowledge Assessment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81AD42-807E-D261-E9E3-DDB56C2AF366}"/>
              </a:ext>
            </a:extLst>
          </p:cNvPr>
          <p:cNvSpPr/>
          <p:nvPr/>
        </p:nvSpPr>
        <p:spPr>
          <a:xfrm>
            <a:off x="0" y="89118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A4535463-30F4-AE98-8DCE-48948FE6014D}"/>
              </a:ext>
            </a:extLst>
          </p:cNvPr>
          <p:cNvSpPr/>
          <p:nvPr/>
        </p:nvSpPr>
        <p:spPr>
          <a:xfrm>
            <a:off x="5981940" y="3958501"/>
            <a:ext cx="2132559" cy="284611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File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6" y="2073297"/>
            <a:ext cx="3429000" cy="34290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8103148" y="3228094"/>
            <a:ext cx="284614" cy="109251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5751736" y="3228104"/>
            <a:ext cx="284616" cy="109246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8095360" y="4050820"/>
            <a:ext cx="284614" cy="109251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5743948" y="4050830"/>
            <a:ext cx="284616" cy="109246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10127186" y="5528598"/>
            <a:ext cx="284614" cy="109251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5743947" y="5528608"/>
            <a:ext cx="284616" cy="109246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ounded Rectangle 39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22615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CC09B4-3A3B-5DF8-8BE5-2D3B7078875B}"/>
              </a:ext>
            </a:extLst>
          </p:cNvPr>
          <p:cNvSpPr/>
          <p:nvPr/>
        </p:nvSpPr>
        <p:spPr>
          <a:xfrm>
            <a:off x="0" y="0"/>
            <a:ext cx="12192000" cy="90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42AF28-010B-68CB-8BFA-0BC50C39B433}"/>
              </a:ext>
            </a:extLst>
          </p:cNvPr>
          <p:cNvSpPr txBox="1">
            <a:spLocks/>
          </p:cNvSpPr>
          <p:nvPr/>
        </p:nvSpPr>
        <p:spPr>
          <a:xfrm>
            <a:off x="1084596" y="2108539"/>
            <a:ext cx="10316721" cy="4234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US" sz="1800" dirty="0">
                <a:latin typeface="Avenir LT Std 45 Book" panose="020B0502020203020204" pitchFamily="34" charset="0"/>
              </a:rPr>
              <a:t>To enroll a patient in the JINARC</a:t>
            </a:r>
            <a:r>
              <a:rPr lang="en-US" sz="1800" baseline="30000" dirty="0">
                <a:latin typeface="Avenir LT Std 45 Book" panose="020B0502020203020204" pitchFamily="34" charset="0"/>
              </a:rPr>
              <a:t>®  </a:t>
            </a:r>
            <a:r>
              <a:rPr lang="en-US" sz="1800" dirty="0">
                <a:latin typeface="Avenir LT Std 45 Book" panose="020B0502020203020204" pitchFamily="34" charset="0"/>
              </a:rPr>
              <a:t>RMP:</a:t>
            </a:r>
          </a:p>
          <a:p>
            <a:pPr marL="800100" lvl="1" indent="-342900" algn="l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  <a:tabLst>
                <a:tab pos="628650" algn="l"/>
              </a:tabLst>
            </a:pPr>
            <a:r>
              <a:rPr lang="en-US" sz="1800" dirty="0">
                <a:latin typeface="Avenir LT Std 45 Book" panose="020B0502020203020204" pitchFamily="34" charset="0"/>
              </a:rPr>
              <a:t>Counsel the patient on the risks and monitoring requirements using the </a:t>
            </a:r>
            <a:r>
              <a:rPr lang="en-US" sz="1800" b="1" dirty="0">
                <a:latin typeface="Avenir LT Std 45 Book" panose="020B0502020203020204" pitchFamily="34" charset="0"/>
              </a:rPr>
              <a:t>Patient Guide.</a:t>
            </a:r>
          </a:p>
          <a:p>
            <a:pPr marL="800100" lvl="1" indent="-342900" algn="l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  <a:tabLst>
                <a:tab pos="628650" algn="l"/>
              </a:tabLst>
            </a:pPr>
            <a:endParaRPr lang="en-US" b="1" dirty="0">
              <a:latin typeface="Avenir LT Std 45 Book" panose="020B0502020203020204" pitchFamily="34" charset="0"/>
            </a:endParaRPr>
          </a:p>
          <a:p>
            <a:pPr marL="800100" lvl="1" indent="-342900" algn="l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  <a:tabLst>
                <a:tab pos="628650" algn="l"/>
              </a:tabLst>
            </a:pPr>
            <a:r>
              <a:rPr lang="en-US" sz="1800" dirty="0">
                <a:latin typeface="Avenir LT Std 45 Book" panose="020B0502020203020204" pitchFamily="34" charset="0"/>
              </a:rPr>
              <a:t>Order and evaluate </a:t>
            </a:r>
            <a:r>
              <a:rPr lang="en-US" sz="1800" b="1" dirty="0">
                <a:latin typeface="Avenir LT Std 45 Book" panose="020B0502020203020204" pitchFamily="34" charset="0"/>
              </a:rPr>
              <a:t>liver function test (LFT) </a:t>
            </a:r>
            <a:r>
              <a:rPr lang="en-US" sz="1800" dirty="0">
                <a:latin typeface="Avenir LT Std 45 Book" panose="020B0502020203020204" pitchFamily="34" charset="0"/>
              </a:rPr>
              <a:t>before the first prescription.</a:t>
            </a:r>
          </a:p>
          <a:p>
            <a:pPr marL="800100" lvl="1" indent="-342900" algn="l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  <a:tabLst>
                <a:tab pos="628650" algn="l"/>
              </a:tabLst>
            </a:pPr>
            <a:r>
              <a:rPr lang="en-US" sz="1800" dirty="0">
                <a:latin typeface="Avenir LT Std 45 Book" panose="020B0502020203020204" pitchFamily="34" charset="0"/>
              </a:rPr>
              <a:t>After reviewing patient’s LFT, inform the patient to contact </a:t>
            </a:r>
            <a:r>
              <a:rPr lang="en-US" sz="1800" b="1" dirty="0">
                <a:latin typeface="Avenir LT Std 45 Book" panose="020B0502020203020204" pitchFamily="34" charset="0"/>
              </a:rPr>
              <a:t>JINARC</a:t>
            </a:r>
            <a:r>
              <a:rPr lang="en-US" sz="1800" b="1" baseline="30000" dirty="0">
                <a:latin typeface="Avenir LT Std 45 Book" panose="020B0502020203020204" pitchFamily="34" charset="0"/>
              </a:rPr>
              <a:t>®</a:t>
            </a:r>
            <a:r>
              <a:rPr lang="en-US" sz="1800" b="1" dirty="0">
                <a:latin typeface="Avenir LT Std 45 Book" panose="020B0502020203020204" pitchFamily="34" charset="0"/>
              </a:rPr>
              <a:t> Support Team.</a:t>
            </a:r>
          </a:p>
          <a:p>
            <a:pPr lvl="3" algn="l">
              <a:lnSpc>
                <a:spcPct val="110000"/>
              </a:lnSpc>
              <a:spcAft>
                <a:spcPts val="1200"/>
              </a:spcAft>
              <a:tabLst>
                <a:tab pos="628650" algn="l"/>
              </a:tabLst>
            </a:pPr>
            <a:r>
              <a:rPr lang="en-PH" sz="1800" dirty="0">
                <a:latin typeface="Avenir LT Std 45 Book" panose="020B0502020203020204" pitchFamily="34" charset="0"/>
              </a:rPr>
              <a:t>Telefax: ‪02-7-576-0257</a:t>
            </a:r>
          </a:p>
          <a:p>
            <a:pPr lvl="3" algn="l">
              <a:lnSpc>
                <a:spcPct val="110000"/>
              </a:lnSpc>
              <a:spcAft>
                <a:spcPts val="1200"/>
              </a:spcAft>
              <a:tabLst>
                <a:tab pos="628650" algn="l"/>
              </a:tabLst>
            </a:pPr>
            <a:r>
              <a:rPr lang="en-PH" sz="1800" dirty="0">
                <a:latin typeface="Avenir LT Std 45 Book" panose="020B0502020203020204" pitchFamily="34" charset="0"/>
              </a:rPr>
              <a:t>GLOBE: ‪0917-300-6456 (w/ Viber)</a:t>
            </a:r>
          </a:p>
          <a:p>
            <a:pPr lvl="3" algn="l">
              <a:lnSpc>
                <a:spcPct val="110000"/>
              </a:lnSpc>
              <a:spcAft>
                <a:spcPts val="1200"/>
              </a:spcAft>
              <a:tabLst>
                <a:tab pos="628650" algn="l"/>
              </a:tabLst>
            </a:pPr>
            <a:r>
              <a:rPr lang="en-PH" sz="1800" dirty="0">
                <a:latin typeface="Avenir LT Std 45 Book" panose="020B0502020203020204" pitchFamily="34" charset="0"/>
              </a:rPr>
              <a:t>SMART: ‪0999-886-9801 (w/ Viber)</a:t>
            </a:r>
            <a:endParaRPr lang="en-US" sz="1800" dirty="0">
              <a:latin typeface="Avenir LT Std 45 Book" panose="020B05020202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3EFD21-5228-98D5-DA1B-FDF732A2060A}"/>
              </a:ext>
            </a:extLst>
          </p:cNvPr>
          <p:cNvSpPr/>
          <p:nvPr/>
        </p:nvSpPr>
        <p:spPr>
          <a:xfrm>
            <a:off x="849087" y="1522066"/>
            <a:ext cx="11342914" cy="338554"/>
          </a:xfrm>
          <a:prstGeom prst="rect">
            <a:avLst/>
          </a:prstGeom>
          <a:solidFill>
            <a:srgbClr val="0626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  How do I enroll a patient in the JINARC</a:t>
            </a:r>
            <a:r>
              <a:rPr lang="en-US" sz="2000" baseline="30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®</a:t>
            </a:r>
            <a:r>
              <a:rPr lang="en-US" sz="2000" dirty="0">
                <a:solidFill>
                  <a:schemeClr val="bg1"/>
                </a:solidFill>
                <a:latin typeface="Avenir LT Std 65 Medium" panose="020B0803020203020204" pitchFamily="34" charset="0"/>
              </a:rPr>
              <a:t> RMP? </a:t>
            </a:r>
            <a:endParaRPr lang="en-PH" sz="2000" dirty="0">
              <a:solidFill>
                <a:schemeClr val="bg1"/>
              </a:solidFill>
              <a:latin typeface="Avenir LT Std 65 Medium" panose="020B08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F286A-9B4D-818F-0522-B08A7ED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0" y="157475"/>
            <a:ext cx="3161613" cy="760496"/>
          </a:xfrm>
          <a:prstGeom prst="rect">
            <a:avLst/>
          </a:prstGeom>
        </p:spPr>
      </p:pic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6F131F3B-3A66-8D37-F29F-E8FD6F745878}"/>
              </a:ext>
            </a:extLst>
          </p:cNvPr>
          <p:cNvSpPr/>
          <p:nvPr/>
        </p:nvSpPr>
        <p:spPr>
          <a:xfrm>
            <a:off x="2234561" y="3074544"/>
            <a:ext cx="2492606" cy="343889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Download Patient Guide</a:t>
            </a:r>
            <a:endParaRPr lang="en-PH" sz="1600" dirty="0">
              <a:solidFill>
                <a:schemeClr val="tx1"/>
              </a:solidFill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4DBF2D-F866-ABBD-9B7A-DA9F1397FFA0}"/>
              </a:ext>
            </a:extLst>
          </p:cNvPr>
          <p:cNvSpPr/>
          <p:nvPr/>
        </p:nvSpPr>
        <p:spPr>
          <a:xfrm>
            <a:off x="0" y="891187"/>
            <a:ext cx="12192000" cy="619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BEB207A-795E-9CD9-877A-63E1AD98DB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45462" y="4791775"/>
            <a:ext cx="364765" cy="364765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EC5C08E9-696A-67A9-D3F7-D4014837D7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90136" y="5308599"/>
            <a:ext cx="338555" cy="338555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F9D7E08E-A9B4-610C-3531-E6C363F21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108602" y="5799213"/>
            <a:ext cx="301625" cy="314193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1070442" y="1558195"/>
            <a:ext cx="864521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venir LT Std 55 Roman" panose="020B0503020203020204" pitchFamily="34" charset="0"/>
                <a:cs typeface="Arial" panose="020B0604020202020204" pitchFamily="34" charset="0"/>
              </a:rPr>
              <a:t>TOP</a:t>
            </a:r>
            <a:endParaRPr lang="en-PH" sz="1400" dirty="0">
              <a:solidFill>
                <a:schemeClr val="tx1"/>
              </a:solidFill>
              <a:latin typeface="Avenir LT Std 55 Roman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>
            <a:off x="11070441" y="1323136"/>
            <a:ext cx="864521" cy="142427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16200000">
            <a:off x="4705582" y="3184617"/>
            <a:ext cx="343888" cy="123742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0CA41D6-4753-E6DC-9384-8D357BE439E7}"/>
              </a:ext>
            </a:extLst>
          </p:cNvPr>
          <p:cNvSpPr/>
          <p:nvPr/>
        </p:nvSpPr>
        <p:spPr>
          <a:xfrm rot="5400000">
            <a:off x="1935384" y="3184628"/>
            <a:ext cx="343890" cy="123734"/>
          </a:xfrm>
          <a:prstGeom prst="triangle">
            <a:avLst/>
          </a:prstGeom>
          <a:solidFill>
            <a:srgbClr val="E6A0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ounded Rectangle 30">
            <a:hlinkHover r:id="" action="ppaction://noaction" highlightClick="1"/>
          </p:cNvPr>
          <p:cNvSpPr/>
          <p:nvPr/>
        </p:nvSpPr>
        <p:spPr>
          <a:xfrm>
            <a:off x="6096000" y="412750"/>
            <a:ext cx="864521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hlinkHover r:id="" action="ppaction://noaction" highlightClick="1"/>
          </p:cNvPr>
          <p:cNvSpPr/>
          <p:nvPr/>
        </p:nvSpPr>
        <p:spPr>
          <a:xfrm>
            <a:off x="10242565" y="418717"/>
            <a:ext cx="1554469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hlinkHover r:id="" action="ppaction://noaction" highlightClick="1"/>
          </p:cNvPr>
          <p:cNvSpPr/>
          <p:nvPr/>
        </p:nvSpPr>
        <p:spPr>
          <a:xfrm>
            <a:off x="8881850" y="411790"/>
            <a:ext cx="1152525" cy="263327"/>
          </a:xfrm>
          <a:prstGeom prst="roundRect">
            <a:avLst/>
          </a:prstGeom>
          <a:solidFill>
            <a:srgbClr val="0626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endParaRPr lang="en-P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hlinkHover r:id="" action="ppaction://noaction" highlightClick="1"/>
          </p:cNvPr>
          <p:cNvSpPr/>
          <p:nvPr/>
        </p:nvSpPr>
        <p:spPr>
          <a:xfrm>
            <a:off x="7168711" y="414782"/>
            <a:ext cx="1504949" cy="263327"/>
          </a:xfrm>
          <a:prstGeom prst="roundRect">
            <a:avLst/>
          </a:prstGeom>
          <a:solidFill>
            <a:srgbClr val="E6A0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PRESCRIBER</a:t>
            </a:r>
            <a:endParaRPr lang="en-P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62555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14197</TotalTime>
  <Words>2141</Words>
  <Application>Microsoft Office PowerPoint</Application>
  <PresentationFormat>Widescreen</PresentationFormat>
  <Paragraphs>479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Narrow</vt:lpstr>
      <vt:lpstr>Avenir LT Std 45 Book</vt:lpstr>
      <vt:lpstr>Avenir LT Std 55 Roman</vt:lpstr>
      <vt:lpstr>Avenir LT Std 65 Medium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Glenn Field</cp:lastModifiedBy>
  <cp:revision>180</cp:revision>
  <dcterms:created xsi:type="dcterms:W3CDTF">2023-03-27T09:40:47Z</dcterms:created>
  <dcterms:modified xsi:type="dcterms:W3CDTF">2023-05-02T16:32:30Z</dcterms:modified>
</cp:coreProperties>
</file>